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y="6858000" cx="9144000"/>
  <p:notesSz cx="6858000" cy="9144000"/>
  <p:embeddedFontLst>
    <p:embeddedFont>
      <p:font typeface="Caveat"/>
      <p:regular r:id="rId52"/>
      <p:bold r:id="rId53"/>
    </p:embeddedFont>
    <p:embeddedFont>
      <p:font typeface="Amatic SC"/>
      <p:regular r:id="rId54"/>
      <p:bold r:id="rId55"/>
    </p:embeddedFont>
    <p:embeddedFont>
      <p:font typeface="Lobster"/>
      <p:regular r:id="rId56"/>
    </p:embeddedFont>
    <p:embeddedFont>
      <p:font typeface="Poppins"/>
      <p:regular r:id="rId57"/>
      <p:bold r:id="rId58"/>
      <p:italic r:id="rId59"/>
      <p:boldItalic r:id="rId60"/>
    </p:embeddedFont>
    <p:embeddedFont>
      <p:font typeface="Bebas Neue"/>
      <p:regular r:id="rId61"/>
    </p:embeddedFont>
    <p:embeddedFont>
      <p:font typeface="Licorice"/>
      <p:regular r:id="rId62"/>
    </p:embeddedFont>
    <p:embeddedFont>
      <p:font typeface="Dancing Script"/>
      <p:regular r:id="rId63"/>
      <p:bold r:id="rId64"/>
    </p:embeddedFont>
    <p:embeddedFont>
      <p:font typeface="Comfortaa"/>
      <p:regular r:id="rId65"/>
      <p:bold r:id="rId66"/>
    </p:embeddedFont>
    <p:embeddedFont>
      <p:font typeface="Century Gothic"/>
      <p:regular r:id="rId67"/>
      <p:bold r:id="rId68"/>
      <p:italic r:id="rId69"/>
      <p:boldItalic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1681DA-EFD3-4BD4-B8CC-B22764ECAB82}">
  <a:tblStyle styleId="{3C1681DA-EFD3-4BD4-B8CC-B22764ECAB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0" Type="http://schemas.openxmlformats.org/officeDocument/2006/relationships/font" Target="fonts/CenturyGothic-bold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Licorice-regular.fntdata"/><Relationship Id="rId61" Type="http://schemas.openxmlformats.org/officeDocument/2006/relationships/font" Target="fonts/BebasNeue-regular.fntdata"/><Relationship Id="rId20" Type="http://schemas.openxmlformats.org/officeDocument/2006/relationships/slide" Target="slides/slide14.xml"/><Relationship Id="rId64" Type="http://schemas.openxmlformats.org/officeDocument/2006/relationships/font" Target="fonts/DancingScript-bold.fntdata"/><Relationship Id="rId63" Type="http://schemas.openxmlformats.org/officeDocument/2006/relationships/font" Target="fonts/DancingScript-regular.fntdata"/><Relationship Id="rId22" Type="http://schemas.openxmlformats.org/officeDocument/2006/relationships/slide" Target="slides/slide16.xml"/><Relationship Id="rId66" Type="http://schemas.openxmlformats.org/officeDocument/2006/relationships/font" Target="fonts/Comfortaa-bold.fntdata"/><Relationship Id="rId21" Type="http://schemas.openxmlformats.org/officeDocument/2006/relationships/slide" Target="slides/slide15.xml"/><Relationship Id="rId65" Type="http://schemas.openxmlformats.org/officeDocument/2006/relationships/font" Target="fonts/Comfortaa-regular.fntdata"/><Relationship Id="rId24" Type="http://schemas.openxmlformats.org/officeDocument/2006/relationships/slide" Target="slides/slide18.xml"/><Relationship Id="rId68" Type="http://schemas.openxmlformats.org/officeDocument/2006/relationships/font" Target="fonts/CenturyGothic-bold.fntdata"/><Relationship Id="rId23" Type="http://schemas.openxmlformats.org/officeDocument/2006/relationships/slide" Target="slides/slide17.xml"/><Relationship Id="rId67" Type="http://schemas.openxmlformats.org/officeDocument/2006/relationships/font" Target="fonts/CenturyGothic-regular.fntdata"/><Relationship Id="rId60" Type="http://schemas.openxmlformats.org/officeDocument/2006/relationships/font" Target="fonts/Poppins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CenturyGothic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Caveat-bold.fntdata"/><Relationship Id="rId52" Type="http://schemas.openxmlformats.org/officeDocument/2006/relationships/font" Target="fonts/Caveat-regular.fntdata"/><Relationship Id="rId11" Type="http://schemas.openxmlformats.org/officeDocument/2006/relationships/slide" Target="slides/slide5.xml"/><Relationship Id="rId55" Type="http://schemas.openxmlformats.org/officeDocument/2006/relationships/font" Target="fonts/AmaticSC-bold.fntdata"/><Relationship Id="rId10" Type="http://schemas.openxmlformats.org/officeDocument/2006/relationships/slide" Target="slides/slide4.xml"/><Relationship Id="rId54" Type="http://schemas.openxmlformats.org/officeDocument/2006/relationships/font" Target="fonts/AmaticSC-regular.fntdata"/><Relationship Id="rId13" Type="http://schemas.openxmlformats.org/officeDocument/2006/relationships/slide" Target="slides/slide7.xml"/><Relationship Id="rId57" Type="http://schemas.openxmlformats.org/officeDocument/2006/relationships/font" Target="fonts/Poppins-regular.fntdata"/><Relationship Id="rId12" Type="http://schemas.openxmlformats.org/officeDocument/2006/relationships/slide" Target="slides/slide6.xml"/><Relationship Id="rId56" Type="http://schemas.openxmlformats.org/officeDocument/2006/relationships/font" Target="fonts/Lobster-regular.fntdata"/><Relationship Id="rId15" Type="http://schemas.openxmlformats.org/officeDocument/2006/relationships/slide" Target="slides/slide9.xml"/><Relationship Id="rId59" Type="http://schemas.openxmlformats.org/officeDocument/2006/relationships/font" Target="fonts/Poppins-italic.fntdata"/><Relationship Id="rId14" Type="http://schemas.openxmlformats.org/officeDocument/2006/relationships/slide" Target="slides/slide8.xml"/><Relationship Id="rId58" Type="http://schemas.openxmlformats.org/officeDocument/2006/relationships/font" Target="fonts/Poppins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fe6490b3b_0_0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fe6490b3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efe6490b3b_0_16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efe6490b3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efe6490b3b_0_19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efe6490b3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efe6490b3b_0_37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efe6490b3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fe6490b3b_0_44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efe6490b3b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efe6490b3b_0_47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efe6490b3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efe6490b3b_0_65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efe6490b3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efe6490b3b_0_72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efe6490b3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efe6490b3b_0_75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efe6490b3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efe6490b3b_0_9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efe6490b3b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efe6490b3b_0_100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efe6490b3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efe6490b3b_0_10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efe6490b3b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efe6490b3b_0_119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efe6490b3b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efe6490b3b_0_12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efe6490b3b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efe6490b3b_0_126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efe6490b3b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efe6490b3b_0_14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efe6490b3b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efe6490b3b_0_160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efe6490b3b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efe6490b3b_0_177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efe6490b3b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efe6490b3b_0_194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efe6490b3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efe6490b3b_0_211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efe6490b3b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efe6490b3b_0_215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efe6490b3b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efe6490b3b_0_218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efe6490b3b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efe6490b3b_0_227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efe6490b3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efe6490b3b_0_230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efe6490b3b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efe6490b3b_0_236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efe6490b3b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efe6490b3b_0_242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efe6490b3b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efe6490b3b_0_247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efe6490b3b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efe6490b3b_0_251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efe6490b3b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efe6490b3b_0_26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efe6490b3b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efe6490b3b_0_27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efe6490b3b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efe6490b3b_0_309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efe6490b3b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efe6490b3b_0_345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efe6490b3b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efe6490b3b_0_35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efe6490b3b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efe6490b3b_0_359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efe6490b3b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efe6490b3b_0_368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efe6490b3b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efe6490b3b_0_37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efe6490b3b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efe6490b3b_0_38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efe6490b3b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efe6490b3b_0_387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efe6490b3b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efe6490b3b_0_397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2efe6490b3b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efe6490b3b_0_401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2efe6490b3b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efe6490b3b_0_411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efe6490b3b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efe6490b3b_0_415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efe6490b3b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efe6490b3b_0_424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efe6490b3b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2efe6490b3b_0_43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2efe6490b3b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2efe6490b3b_0_443:notes"/>
          <p:cNvSpPr/>
          <p:nvPr>
            <p:ph idx="2" type="sldImg"/>
          </p:nvPr>
        </p:nvSpPr>
        <p:spPr>
          <a:xfrm>
            <a:off x="1143337" y="685800"/>
            <a:ext cx="4571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2efe6490b3b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png"/><Relationship Id="rId4" Type="http://schemas.openxmlformats.org/officeDocument/2006/relationships/hyperlink" Target="https://docs.google.com/presentation/d/13-T31mspmS9PR_fXv_hqoCUZ-0wvv1YI7a-ieT-vKcE/copy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Relationship Id="rId4" Type="http://schemas.openxmlformats.org/officeDocument/2006/relationships/hyperlink" Target="https://docs.google.com/document/d/13CmHCMJ8uRMlQoDiRYROHZvUoiYGG6KOaS8zyBRzwcI/copy" TargetMode="External"/><Relationship Id="rId5" Type="http://schemas.openxmlformats.org/officeDocument/2006/relationships/image" Target="../media/image48.png"/><Relationship Id="rId6" Type="http://schemas.openxmlformats.org/officeDocument/2006/relationships/hyperlink" Target="https://docs.google.com/document/d/13CmHCMJ8uRMlQoDiRYROHZvUoiYGG6KOaS8zyBRzwcI/copy" TargetMode="External"/><Relationship Id="rId7" Type="http://schemas.openxmlformats.org/officeDocument/2006/relationships/image" Target="../media/image4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Relationship Id="rId4" Type="http://schemas.openxmlformats.org/officeDocument/2006/relationships/hyperlink" Target="https://ericasedventures.com/teachers-digital-plan-book-and-more/" TargetMode="External"/><Relationship Id="rId5" Type="http://schemas.openxmlformats.org/officeDocument/2006/relationships/image" Target="../media/image4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414529" y="4542597"/>
            <a:ext cx="2577300" cy="19767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58559" y="1897193"/>
            <a:ext cx="2577300" cy="15321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991721" y="1308077"/>
            <a:ext cx="2577300" cy="25743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58588" y="1973983"/>
            <a:ext cx="2577300" cy="367200"/>
          </a:xfrm>
          <a:prstGeom prst="rect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978324" y="1931727"/>
            <a:ext cx="149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To Do: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991721" y="1379327"/>
            <a:ext cx="2577300" cy="367200"/>
          </a:xfrm>
          <a:prstGeom prst="rect">
            <a:avLst/>
          </a:prstGeom>
          <a:solidFill>
            <a:srgbClr val="C6DB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3991676" y="1358685"/>
            <a:ext cx="257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Amatic SC"/>
                <a:ea typeface="Amatic SC"/>
                <a:cs typeface="Amatic SC"/>
                <a:sym typeface="Amatic SC"/>
              </a:rPr>
              <a:t>Words of the Week:</a:t>
            </a:r>
            <a:endParaRPr b="1" sz="28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414559" y="5001869"/>
            <a:ext cx="2472000" cy="19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Teacher Observation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2. Oral Response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3. Teacher Questions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4. Student Demonstration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5. Written Assignment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6. Student Participation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7. Quiz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8. Test</a:t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414559" y="4619386"/>
            <a:ext cx="2577300" cy="367200"/>
          </a:xfrm>
          <a:prstGeom prst="rect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414500" y="4582057"/>
            <a:ext cx="257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Evaluations: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5486029" y="4679830"/>
            <a:ext cx="2577300" cy="15321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5486059" y="4756619"/>
            <a:ext cx="2577300" cy="367200"/>
          </a:xfrm>
          <a:prstGeom prst="rect">
            <a:avLst/>
          </a:prstGeom>
          <a:solidFill>
            <a:srgbClr val="F1EAB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6118088" y="4714364"/>
            <a:ext cx="149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Notes: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15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57850"/>
                <a:gridCol w="2828025"/>
                <a:gridCol w="282802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Monday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D9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Tuesday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2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-Echo/Find Letters &amp; Words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-Dictation (Dry Erase)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13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13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Search &amp; Unscramble a Word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Music</a:t>
                      </a:r>
                      <a:endParaRPr sz="15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2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a Hundred Chart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a hundred chart to subtract a multiple of 10 from another multiple of 10.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Science </a:t>
                      </a: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Mystery Box Lesson 1b-BOCES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2: Generate Idea Lists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76" name="Google Shape;76;p15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78" name="Google Shape;78;p15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79" name="Google Shape;7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5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81" name="Google Shape;81;p15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82" name="Google Shape;82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Google Shape;83;p15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5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86" name="Google Shape;86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5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88" name="Google Shape;88;p15"/>
          <p:cNvPicPr preferRelativeResize="0"/>
          <p:nvPr/>
        </p:nvPicPr>
        <p:blipFill rotWithShape="1">
          <a:blip r:embed="rId8">
            <a:alphaModFix/>
          </a:blip>
          <a:srcRect b="23218" l="6356" r="10219" t="0"/>
          <a:stretch/>
        </p:blipFill>
        <p:spPr>
          <a:xfrm>
            <a:off x="7322500" y="3761431"/>
            <a:ext cx="648883" cy="34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 rotWithShape="1">
          <a:blip r:embed="rId9">
            <a:alphaModFix/>
          </a:blip>
          <a:srcRect b="28324" l="8083" r="4808" t="4888"/>
          <a:stretch/>
        </p:blipFill>
        <p:spPr>
          <a:xfrm>
            <a:off x="4705294" y="3771971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Google Shape;94;p16"/>
          <p:cNvGraphicFramePr/>
          <p:nvPr/>
        </p:nvGraphicFramePr>
        <p:xfrm>
          <a:off x="180147" y="59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134150"/>
                <a:gridCol w="2549850"/>
                <a:gridCol w="2549850"/>
                <a:gridCol w="2549850"/>
              </a:tblGrid>
              <a:tr h="31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Wednesday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Thursday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Friday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C7BB"/>
                    </a:solidFill>
                  </a:tcPr>
                </a:tc>
              </a:tr>
              <a:tr h="25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6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4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b="1"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Unit 11, Wk 1, Day 3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-Make it Fun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-Echo/Find Letters &amp; Words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4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-Teach Trick Words Reading and Spelling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5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 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Talk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-Storytime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Sentence Unscramble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sng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KoKo &amp; Penny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Reading Comprehension Test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If time, students can do iReady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Library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  Art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11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3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an Open Number Line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an open number line to solve subtraction problems.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4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Problems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solve word problems.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5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Mental Math: Ten Less Than a Number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mental math to subtract ten from a two-digit number.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2:20 -2:35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Wonders Reader’s Workshop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</a:t>
                      </a:r>
                      <a:r>
                        <a:rPr lang="en" sz="800" u="sng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KoKo &amp; Penny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Interactive Reading Notebook Activity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5,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Weekly Reader: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Magic Tree House?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5,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 Friday: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100 piece puzzles to practice numbers 1 to 100.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8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2:35 -3:15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Unit 4 - Writing for a Reason - Day 3: Generate Ideas...Solving Problems, Making Solutions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Unit 4 - Writing for a Reason - Day 4: Writing Reviews and Recommendations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Unit 4 - Writing for a Reason - Day 5: Making Word Choices Be Fearless!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*Students may do </a:t>
                      </a:r>
                      <a:endParaRPr sz="7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“Just for Fun Rooms on Google Classroom” if they are done early.</a:t>
                      </a:r>
                      <a:endParaRPr sz="7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pic>
        <p:nvPicPr>
          <p:cNvPr id="95" name="Google Shape;95;p16"/>
          <p:cNvPicPr preferRelativeResize="0"/>
          <p:nvPr/>
        </p:nvPicPr>
        <p:blipFill rotWithShape="1">
          <a:blip r:embed="rId4">
            <a:alphaModFix/>
          </a:blip>
          <a:srcRect b="10833" l="8590" r="2662" t="28579"/>
          <a:stretch/>
        </p:blipFill>
        <p:spPr>
          <a:xfrm>
            <a:off x="5267147" y="3537145"/>
            <a:ext cx="790030" cy="312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 rotWithShape="1">
          <a:blip r:embed="rId5">
            <a:alphaModFix/>
          </a:blip>
          <a:srcRect b="28324" l="8083" r="4808" t="4888"/>
          <a:stretch/>
        </p:blipFill>
        <p:spPr>
          <a:xfrm>
            <a:off x="2713882" y="3530940"/>
            <a:ext cx="548630" cy="32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6">
            <a:alphaModFix/>
          </a:blip>
          <a:srcRect b="15529" l="6753" r="3318" t="7971"/>
          <a:stretch/>
        </p:blipFill>
        <p:spPr>
          <a:xfrm>
            <a:off x="7669294" y="3498693"/>
            <a:ext cx="790030" cy="389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Google Shape;106;p18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57850"/>
                <a:gridCol w="2828025"/>
                <a:gridCol w="282802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Monday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D9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Tuesday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2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-Echo/Find Letters &amp; Words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-Dictation (Dry Erase)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13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13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Search &amp; Unscramble a Word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Music</a:t>
                      </a:r>
                      <a:endParaRPr sz="15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2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a Hundred Chart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a hundred chart to subtract a multiple of 10 from another multiple of 10.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Science </a:t>
                      </a: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Mystery Box Lesson 1b-BOCES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2: Generate Idea Lists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107" name="Google Shape;107;p18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109" name="Google Shape;109;p18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110" name="Google Shape;110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8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12" name="Google Shape;112;p18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113" name="Google Shape;113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8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115" name="Google Shape;11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p18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117" name="Google Shape;117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18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119" name="Google Shape;119;p18"/>
          <p:cNvPicPr preferRelativeResize="0"/>
          <p:nvPr/>
        </p:nvPicPr>
        <p:blipFill rotWithShape="1">
          <a:blip r:embed="rId8">
            <a:alphaModFix/>
          </a:blip>
          <a:srcRect b="23218" l="6356" r="10219" t="0"/>
          <a:stretch/>
        </p:blipFill>
        <p:spPr>
          <a:xfrm>
            <a:off x="7322500" y="3761431"/>
            <a:ext cx="648883" cy="34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 rotWithShape="1">
          <a:blip r:embed="rId9">
            <a:alphaModFix/>
          </a:blip>
          <a:srcRect b="28324" l="8083" r="4808" t="4888"/>
          <a:stretch/>
        </p:blipFill>
        <p:spPr>
          <a:xfrm>
            <a:off x="4705294" y="3771971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Google Shape;125;p19"/>
          <p:cNvGraphicFramePr/>
          <p:nvPr/>
        </p:nvGraphicFramePr>
        <p:xfrm>
          <a:off x="180147" y="59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134150"/>
                <a:gridCol w="2549850"/>
                <a:gridCol w="2549850"/>
                <a:gridCol w="2549850"/>
              </a:tblGrid>
              <a:tr h="31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Wednesday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Thursday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Friday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C7BB"/>
                    </a:solidFill>
                  </a:tcPr>
                </a:tc>
              </a:tr>
              <a:tr h="25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6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4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b="1"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Unit 11, Wk 1, Day 3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-Make it Fun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-Echo/Find Letters &amp; Words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4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-Teach Trick Words Reading and Spelling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5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 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Talk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-Storytime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Snack 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585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Sentence Unscramble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sng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KoKo &amp; Penny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Reading Comprehension Test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If time, students can do iReady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Library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  Art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8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11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3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an Open Number Line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an open number line to solve subtraction problems.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4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Problems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solve word problems.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5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Mental Math: Ten Less Than a Number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mental math to subtract ten from a two-digit number.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- Lunch - Recess- Handwashing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70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2:20 -2:35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Wonders Reader’s Workshop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</a:t>
                      </a:r>
                      <a:r>
                        <a:rPr lang="en" sz="800" u="sng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KoKo &amp; Penny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Interactive Reading Notebook Activity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5,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Weekly Reader: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Magic Tree House?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5,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 Friday: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100 piece puzzles to practice numbers 1 to 100.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8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2:35 -3:15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Unit 4 - Writing for a Reason - Day 3: Generate Ideas...Solving Problems, Making Solutions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Unit 4 - Writing for a Reason - Day 4: Writing Reviews and Recommendations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Unit 4 - Writing for a Reason - Day 5: Making Word Choices Be Fearless!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*Students may do </a:t>
                      </a:r>
                      <a:endParaRPr sz="7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“Just for Fun Rooms on Google Classroom” if they are done early.</a:t>
                      </a:r>
                      <a:endParaRPr sz="7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pic>
        <p:nvPicPr>
          <p:cNvPr id="126" name="Google Shape;126;p19"/>
          <p:cNvPicPr preferRelativeResize="0"/>
          <p:nvPr/>
        </p:nvPicPr>
        <p:blipFill rotWithShape="1">
          <a:blip r:embed="rId4">
            <a:alphaModFix/>
          </a:blip>
          <a:srcRect b="10833" l="8590" r="2662" t="28579"/>
          <a:stretch/>
        </p:blipFill>
        <p:spPr>
          <a:xfrm>
            <a:off x="5267147" y="3569702"/>
            <a:ext cx="790030" cy="312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 rotWithShape="1">
          <a:blip r:embed="rId5">
            <a:alphaModFix/>
          </a:blip>
          <a:srcRect b="28324" l="8083" r="4808" t="4888"/>
          <a:stretch/>
        </p:blipFill>
        <p:spPr>
          <a:xfrm>
            <a:off x="2733059" y="3563497"/>
            <a:ext cx="548630" cy="32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6">
            <a:alphaModFix/>
          </a:blip>
          <a:srcRect b="15529" l="6753" r="3318" t="7971"/>
          <a:stretch/>
        </p:blipFill>
        <p:spPr>
          <a:xfrm>
            <a:off x="7746029" y="3531250"/>
            <a:ext cx="790030" cy="389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p21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57850"/>
                <a:gridCol w="2828025"/>
                <a:gridCol w="282802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Monday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D9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Tuesday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2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-Echo/Find Letters &amp; Words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-Dictation (Dry Erase)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Snack - Handwash</a:t>
                      </a:r>
                      <a:endParaRPr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Search &amp; Unscramble a Word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Music</a:t>
                      </a:r>
                      <a:endParaRPr sz="15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2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a Hundred Chart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a hundred chart to subtract a multiple of 10 from another multiple of 10.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Lunch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Science </a:t>
                      </a: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Mystery Box Lesson 1b-BOCES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2: Generate Idea Lists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138" name="Google Shape;138;p21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140" name="Google Shape;140;p21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141" name="Google Shape;141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21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43" name="Google Shape;143;p21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144" name="Google Shape;144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21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146" name="Google Shape;14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" name="Google Shape;147;p21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148" name="Google Shape;148;p2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21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150" name="Google Shape;150;p21"/>
          <p:cNvPicPr preferRelativeResize="0"/>
          <p:nvPr/>
        </p:nvPicPr>
        <p:blipFill rotWithShape="1">
          <a:blip r:embed="rId8">
            <a:alphaModFix/>
          </a:blip>
          <a:srcRect b="23218" l="6356" r="10219" t="0"/>
          <a:stretch/>
        </p:blipFill>
        <p:spPr>
          <a:xfrm>
            <a:off x="7322500" y="3761431"/>
            <a:ext cx="648883" cy="34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 rotWithShape="1">
          <a:blip r:embed="rId9">
            <a:alphaModFix/>
          </a:blip>
          <a:srcRect b="28324" l="8083" r="4808" t="4888"/>
          <a:stretch/>
        </p:blipFill>
        <p:spPr>
          <a:xfrm>
            <a:off x="4705294" y="3771971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" name="Google Shape;156;p22"/>
          <p:cNvGraphicFramePr/>
          <p:nvPr/>
        </p:nvGraphicFramePr>
        <p:xfrm>
          <a:off x="180147" y="59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134150"/>
                <a:gridCol w="2549850"/>
                <a:gridCol w="2549850"/>
                <a:gridCol w="2549850"/>
              </a:tblGrid>
              <a:tr h="31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Wednesday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Thursday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Friday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C7BB"/>
                    </a:solidFill>
                  </a:tcPr>
                </a:tc>
              </a:tr>
              <a:tr h="25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6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4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b="1"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Unit 11, Wk 1, Day 3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-Make it Fun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-Echo/Find Letters &amp; Words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4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-Teach Trick Words Reading and Spelling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 Day 5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 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Talk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-Storytime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Snack 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-Hand Wash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585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Sentence Unscramble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sng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KoKo &amp; Penny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Reading Comprehension Test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If time, students can do iReady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Library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  Art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8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11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3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an Open Number Line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an open number line to solve subtraction problems.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4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Problems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solve word problems.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5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Mental Math: Ten Less Than a Number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mental math to subtract ten from a two-digit number.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-Hand Wash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70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2:20 -2:35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Wonders Reader’s Workshop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</a:t>
                      </a:r>
                      <a:r>
                        <a:rPr lang="en" sz="800" u="sng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KoKo &amp; Penny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Interactive Reading Notebook Activity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5,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Weekly Reader: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Magic Tree House?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5,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 Friday: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100 piece puzzles to practice numbers 1 to 100.</a:t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8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2:35 -3:15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Unit 4 - Writing for a Reason - Day 3: Generate Ideas...Solving Problems, Making Solutions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Unit 4 - Writing for a Reason - Day 4: Writing Reviews and Recommendations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Unit 4 - Writing for a Reason - Day 5: Making Word Choices Be Fearless!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*Students may do </a:t>
                      </a:r>
                      <a:endParaRPr sz="7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“Just for Fun Rooms on Google Classroom” if they are done early.</a:t>
                      </a:r>
                      <a:endParaRPr sz="7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pic>
        <p:nvPicPr>
          <p:cNvPr id="157" name="Google Shape;157;p22"/>
          <p:cNvPicPr preferRelativeResize="0"/>
          <p:nvPr/>
        </p:nvPicPr>
        <p:blipFill rotWithShape="1">
          <a:blip r:embed="rId4">
            <a:alphaModFix/>
          </a:blip>
          <a:srcRect b="10833" l="8590" r="2662" t="28579"/>
          <a:stretch/>
        </p:blipFill>
        <p:spPr>
          <a:xfrm>
            <a:off x="5267147" y="3621665"/>
            <a:ext cx="790030" cy="312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2"/>
          <p:cNvPicPr preferRelativeResize="0"/>
          <p:nvPr/>
        </p:nvPicPr>
        <p:blipFill rotWithShape="1">
          <a:blip r:embed="rId5">
            <a:alphaModFix/>
          </a:blip>
          <a:srcRect b="28324" l="8083" r="4808" t="4888"/>
          <a:stretch/>
        </p:blipFill>
        <p:spPr>
          <a:xfrm>
            <a:off x="2733059" y="3616108"/>
            <a:ext cx="548630" cy="32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 rotWithShape="1">
          <a:blip r:embed="rId6">
            <a:alphaModFix/>
          </a:blip>
          <a:srcRect b="15529" l="6753" r="3318" t="7971"/>
          <a:stretch/>
        </p:blipFill>
        <p:spPr>
          <a:xfrm>
            <a:off x="7746029" y="3603591"/>
            <a:ext cx="790030" cy="389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24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57850"/>
                <a:gridCol w="2828025"/>
                <a:gridCol w="282802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4/5/23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Monday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D9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Tuesday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169" name="Google Shape;169;p24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70" name="Google Shape;170;p24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171" name="Google Shape;171;p24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172" name="Google Shape;172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4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74" name="Google Shape;174;p24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175" name="Google Shape;175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4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t/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177" name="Google Shape;17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4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179" name="Google Shape;179;p2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4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" name="Google Shape;185;p25"/>
          <p:cNvGraphicFramePr/>
          <p:nvPr/>
        </p:nvGraphicFramePr>
        <p:xfrm>
          <a:off x="180147" y="59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134150"/>
                <a:gridCol w="2549850"/>
                <a:gridCol w="2549850"/>
                <a:gridCol w="2549850"/>
              </a:tblGrid>
              <a:tr h="31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Week of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4/5/23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Wednesday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Thursday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Friday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C7BB"/>
                    </a:solidFill>
                  </a:tcPr>
                </a:tc>
              </a:tr>
              <a:tr h="25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6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4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9875" marB="49875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2:20 -2:35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8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2:35 -3:15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" name="Google Shape;194;p27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03600"/>
                <a:gridCol w="559187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Date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D9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Monday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ED9DF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Snack - Handwash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and Recess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 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195" name="Google Shape;195;p27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96" name="Google Shape;196;p27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197" name="Google Shape;197;p27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198" name="Google Shape;198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27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200" name="Google Shape;200;p27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201" name="Google Shape;201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7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03" name="Google Shape;20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27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205" name="Google Shape;205;p2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7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207" name="Google Shape;207;p27"/>
          <p:cNvPicPr preferRelativeResize="0"/>
          <p:nvPr/>
        </p:nvPicPr>
        <p:blipFill rotWithShape="1">
          <a:blip r:embed="rId8">
            <a:alphaModFix/>
          </a:blip>
          <a:srcRect b="28324" l="8083" r="4808" t="4888"/>
          <a:stretch/>
        </p:blipFill>
        <p:spPr>
          <a:xfrm>
            <a:off x="6872971" y="3746676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" name="Google Shape;212;p28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03600"/>
                <a:gridCol w="559187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Date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Tuesday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Snack - Handwash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and Recess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 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213" name="Google Shape;213;p28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215" name="Google Shape;215;p28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216" name="Google Shape;216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28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218" name="Google Shape;218;p28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219" name="Google Shape;219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28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21" name="Google Shape;22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28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223" name="Google Shape;223;p2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28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225" name="Google Shape;225;p28"/>
          <p:cNvPicPr preferRelativeResize="0"/>
          <p:nvPr/>
        </p:nvPicPr>
        <p:blipFill rotWithShape="1">
          <a:blip r:embed="rId8">
            <a:alphaModFix/>
          </a:blip>
          <a:srcRect b="28324" l="8083" r="4808" t="4888"/>
          <a:stretch/>
        </p:blipFill>
        <p:spPr>
          <a:xfrm>
            <a:off x="6872971" y="3746676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0" name="Google Shape;230;p29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03600"/>
                <a:gridCol w="559187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Date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Wednesday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Snack - Handwash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and Recess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 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231" name="Google Shape;231;p29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32" name="Google Shape;232;p29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233" name="Google Shape;233;p29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234" name="Google Shape;23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29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236" name="Google Shape;236;p29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237" name="Google Shape;237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8" name="Google Shape;238;p29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39" name="Google Shape;23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0" name="Google Shape;240;p29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241" name="Google Shape;241;p2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9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243" name="Google Shape;243;p29"/>
          <p:cNvPicPr preferRelativeResize="0"/>
          <p:nvPr/>
        </p:nvPicPr>
        <p:blipFill rotWithShape="1">
          <a:blip r:embed="rId8">
            <a:alphaModFix/>
          </a:blip>
          <a:srcRect b="28324" l="8083" r="4808" t="4888"/>
          <a:stretch/>
        </p:blipFill>
        <p:spPr>
          <a:xfrm>
            <a:off x="6872971" y="3746676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" name="Google Shape;248;p30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03600"/>
                <a:gridCol w="559187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Date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Thursday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Snack - Handwash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and Recess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 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249" name="Google Shape;249;p30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50" name="Google Shape;250;p30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251" name="Google Shape;251;p30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252" name="Google Shape;252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30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254" name="Google Shape;254;p30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255" name="Google Shape;255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30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57" name="Google Shape;25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8" name="Google Shape;258;p30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259" name="Google Shape;259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0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261" name="Google Shape;261;p30"/>
          <p:cNvPicPr preferRelativeResize="0"/>
          <p:nvPr/>
        </p:nvPicPr>
        <p:blipFill rotWithShape="1">
          <a:blip r:embed="rId8">
            <a:alphaModFix/>
          </a:blip>
          <a:srcRect b="28324" l="8083" r="4808" t="4888"/>
          <a:stretch/>
        </p:blipFill>
        <p:spPr>
          <a:xfrm>
            <a:off x="6872971" y="3746676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" name="Google Shape;266;p31"/>
          <p:cNvGraphicFramePr/>
          <p:nvPr/>
        </p:nvGraphicFramePr>
        <p:xfrm>
          <a:off x="2124265" y="976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203600"/>
                <a:gridCol w="5591875"/>
              </a:tblGrid>
              <a:tr h="327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Date</a:t>
                      </a:r>
                      <a:endParaRPr sz="12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4/5/21</a:t>
                      </a:r>
                      <a:endParaRPr sz="9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Friday</a:t>
                      </a:r>
                      <a:endParaRPr sz="2000">
                        <a:solidFill>
                          <a:srgbClr val="FFFFFF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</a:tr>
              <a:tr h="221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9:05-9:25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Unpack &amp; AM Job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Attendance &amp; Morning Job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9:25-9:55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Morning Meeting &amp; Social Emotional Learning</a:t>
                      </a:r>
                      <a:endParaRPr b="1"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Meeting</a:t>
                      </a:r>
                      <a:endParaRPr b="1"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-Welcome/Safety Reminders/Date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-Social Distance Greeting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-Phonics Fun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-Word of the Day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-Video of the Day 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-Read Aloud &amp; Comprehension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-Math Talk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-Brain Break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10:00-10:40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Phonics &amp; Handwriting</a:t>
                      </a:r>
                      <a:endParaRPr sz="800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Fundations: </a:t>
                      </a: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Unit 11, Wk 1, Day 1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-Drill Sounds/Warm-Up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-Introduce New Concepts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b="1" sz="7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10:40-11:00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Handwashing &amp; Snack</a:t>
                      </a:r>
                      <a:endParaRPr sz="5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Hand Wash  - Snack - Handwash</a:t>
                      </a:r>
                      <a:endParaRPr sz="1100"/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</a:tr>
              <a:tr h="75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11:00-11:30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Literacy Centers &amp; Guided Reading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Students will do: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7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Poppins"/>
                        <a:buChar char="●"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Spin a Word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 will: 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20320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Poppins"/>
                        <a:buChar char="●"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Pull students for guided reading.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11:30-12:10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Special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Gym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BCC"/>
                    </a:solidFill>
                  </a:tcPr>
                </a:tc>
              </a:tr>
              <a:tr h="82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12:10 -1:10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Math</a:t>
                      </a:r>
                      <a:endParaRPr b="1" sz="9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Envision Topic 11, Lesson 1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Subtract Tens Using Models</a:t>
                      </a:r>
                      <a:endParaRPr b="1"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Objective: Students will use models to subtract tens.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1:10 - 2:20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Lunch &amp; Recess</a:t>
                      </a:r>
                      <a:endParaRPr b="1"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and Recess</a:t>
                      </a:r>
                      <a:endParaRPr sz="1100"/>
                    </a:p>
                  </a:txBody>
                  <a:tcPr marT="49875" marB="49875" marR="91400" marL="8605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2:20 -2:40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Science, Social Studies, Reader’s Workshop</a:t>
                      </a:r>
                      <a:endParaRPr sz="7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</a:rPr>
                        <a:t>Science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- Mystery Box Lesson 1a -BOCES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2, 3, 4, 6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2:40 -3:15</a:t>
                      </a:r>
                      <a:endParaRPr sz="800">
                        <a:solidFill>
                          <a:schemeClr val="dk1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Writer’s Workshop</a:t>
                      </a:r>
                      <a:endParaRPr b="1"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Writing Workshop - Unit 4 - Writing for a Reason - Day 1: Explore Your Point of View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Evaluation: 1, 4, 5</a:t>
                      </a:r>
                      <a:endParaRPr sz="8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Impact"/>
                          <a:ea typeface="Impact"/>
                          <a:cs typeface="Impact"/>
                          <a:sym typeface="Impact"/>
                        </a:rPr>
                        <a:t>3:15-3:30</a:t>
                      </a:r>
                      <a:endParaRPr sz="8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Pack Up &amp; Dismissal</a:t>
                      </a:r>
                      <a:endParaRPr sz="8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0" marB="0" marR="91400" marL="9140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Pack up &amp; Dismissal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91400" marL="9140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EABB"/>
                    </a:solidFill>
                  </a:tcPr>
                </a:tc>
              </a:tr>
            </a:tbl>
          </a:graphicData>
        </a:graphic>
      </p:graphicFrame>
      <p:sp>
        <p:nvSpPr>
          <p:cNvPr id="267" name="Google Shape;267;p31"/>
          <p:cNvSpPr txBox="1"/>
          <p:nvPr/>
        </p:nvSpPr>
        <p:spPr>
          <a:xfrm>
            <a:off x="-208235" y="56608"/>
            <a:ext cx="2510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obster"/>
                <a:ea typeface="Lobster"/>
                <a:cs typeface="Lobster"/>
                <a:sym typeface="Lobster"/>
              </a:rPr>
              <a:t>Mrs. Blasi</a:t>
            </a:r>
            <a:endParaRPr sz="2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68" name="Google Shape;268;p31"/>
          <p:cNvSpPr txBox="1"/>
          <p:nvPr/>
        </p:nvSpPr>
        <p:spPr>
          <a:xfrm>
            <a:off x="-104118" y="283364"/>
            <a:ext cx="23019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matic SC"/>
                <a:ea typeface="Amatic SC"/>
                <a:cs typeface="Amatic SC"/>
                <a:sym typeface="Amatic SC"/>
              </a:rPr>
              <a:t>First Grade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mpact"/>
                <a:ea typeface="Impact"/>
                <a:cs typeface="Impact"/>
                <a:sym typeface="Impact"/>
              </a:rPr>
              <a:t>Room 113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269" name="Google Shape;269;p31"/>
          <p:cNvGrpSpPr/>
          <p:nvPr/>
        </p:nvGrpSpPr>
        <p:grpSpPr>
          <a:xfrm>
            <a:off x="87005" y="930947"/>
            <a:ext cx="2036579" cy="1295019"/>
            <a:chOff x="5259663" y="5583050"/>
            <a:chExt cx="1783500" cy="1975319"/>
          </a:xfrm>
        </p:grpSpPr>
        <p:pic>
          <p:nvPicPr>
            <p:cNvPr id="270" name="Google Shape;2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9900" y="5583050"/>
              <a:ext cx="1651925" cy="19753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31"/>
            <p:cNvSpPr txBox="1"/>
            <p:nvPr/>
          </p:nvSpPr>
          <p:spPr>
            <a:xfrm>
              <a:off x="5259663" y="5635920"/>
              <a:ext cx="1783500" cy="19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veat"/>
                <a:buChar char="●"/>
              </a:pPr>
              <a:r>
                <a:rPr lang="en">
                  <a:solidFill>
                    <a:schemeClr val="dk1"/>
                  </a:solidFill>
                  <a:latin typeface="Caveat"/>
                  <a:ea typeface="Caveat"/>
                  <a:cs typeface="Caveat"/>
                  <a:sym typeface="Caveat"/>
                </a:rPr>
                <a:t>Notes</a:t>
              </a:r>
              <a:endParaRPr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272" name="Google Shape;272;p31"/>
          <p:cNvGrpSpPr/>
          <p:nvPr/>
        </p:nvGrpSpPr>
        <p:grpSpPr>
          <a:xfrm>
            <a:off x="188409" y="3409119"/>
            <a:ext cx="1895959" cy="1897437"/>
            <a:chOff x="-3577050" y="3572612"/>
            <a:chExt cx="1611525" cy="2782574"/>
          </a:xfrm>
        </p:grpSpPr>
        <p:pic>
          <p:nvPicPr>
            <p:cNvPr id="273" name="Google Shape;273;p3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77050" y="3572612"/>
              <a:ext cx="1611525" cy="278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31"/>
            <p:cNvSpPr txBox="1"/>
            <p:nvPr/>
          </p:nvSpPr>
          <p:spPr>
            <a:xfrm>
              <a:off x="-3503900" y="3996225"/>
              <a:ext cx="14652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Bumpy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Puppy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Penny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Sandy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Bunny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Monkey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Would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Write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Near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2984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Poppins"/>
                <a:buChar char="●"/>
              </a:pPr>
              <a:r>
                <a:rPr lang="en" sz="11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found</a:t>
              </a:r>
              <a:endParaRPr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75" name="Google Shape;27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35" y="5327146"/>
            <a:ext cx="824075" cy="1104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31"/>
          <p:cNvGrpSpPr/>
          <p:nvPr/>
        </p:nvGrpSpPr>
        <p:grpSpPr>
          <a:xfrm>
            <a:off x="86866" y="2267741"/>
            <a:ext cx="2036522" cy="1120306"/>
            <a:chOff x="-3059300" y="2508832"/>
            <a:chExt cx="1731000" cy="1642919"/>
          </a:xfrm>
        </p:grpSpPr>
        <p:pic>
          <p:nvPicPr>
            <p:cNvPr id="277" name="Google Shape;277;p3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2940575" y="2508832"/>
              <a:ext cx="1611525" cy="1642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31"/>
            <p:cNvSpPr txBox="1"/>
            <p:nvPr/>
          </p:nvSpPr>
          <p:spPr>
            <a:xfrm>
              <a:off x="-3059300" y="3059325"/>
              <a:ext cx="17310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SzPts val="1400"/>
                <a:buFont typeface="Caveat"/>
                <a:buChar char="●"/>
              </a:pPr>
              <a:r>
                <a:rPr lang="en">
                  <a:latin typeface="Caveat"/>
                  <a:ea typeface="Caveat"/>
                  <a:cs typeface="Caveat"/>
                  <a:sym typeface="Caveat"/>
                </a:rPr>
                <a:t>Grade Tests</a:t>
              </a: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279" name="Google Shape;279;p31"/>
          <p:cNvPicPr preferRelativeResize="0"/>
          <p:nvPr/>
        </p:nvPicPr>
        <p:blipFill rotWithShape="1">
          <a:blip r:embed="rId8">
            <a:alphaModFix/>
          </a:blip>
          <a:srcRect b="28324" l="8083" r="4808" t="4888"/>
          <a:stretch/>
        </p:blipFill>
        <p:spPr>
          <a:xfrm>
            <a:off x="6872971" y="3746676"/>
            <a:ext cx="548630" cy="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>
            <a:hlinkClick r:id="rId4"/>
          </p:cNvPr>
          <p:cNvSpPr/>
          <p:nvPr/>
        </p:nvSpPr>
        <p:spPr>
          <a:xfrm>
            <a:off x="387971" y="2417165"/>
            <a:ext cx="8496600" cy="329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Google Shape;293;p34"/>
          <p:cNvGraphicFramePr/>
          <p:nvPr/>
        </p:nvGraphicFramePr>
        <p:xfrm>
          <a:off x="437118" y="7036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060625"/>
                <a:gridCol w="1464025"/>
                <a:gridCol w="1464025"/>
                <a:gridCol w="1464025"/>
                <a:gridCol w="1464025"/>
                <a:gridCol w="1464025"/>
              </a:tblGrid>
              <a:tr h="68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Days: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Monday</a:t>
                      </a:r>
                      <a:endParaRPr sz="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Tuesday</a:t>
                      </a:r>
                      <a:endParaRPr sz="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Wednesday</a:t>
                      </a:r>
                      <a:endParaRPr sz="8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Thursday</a:t>
                      </a:r>
                      <a:endParaRPr sz="8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Friday</a:t>
                      </a:r>
                      <a:endParaRPr sz="8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</a:tr>
              <a:tr h="665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Level-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Group: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A: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B: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A: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B: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C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Book: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700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700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1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Focus: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94" name="Google Shape;294;p34"/>
          <p:cNvSpPr/>
          <p:nvPr/>
        </p:nvSpPr>
        <p:spPr>
          <a:xfrm>
            <a:off x="-162529" y="58449"/>
            <a:ext cx="9469200" cy="285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4"/>
          <p:cNvSpPr txBox="1"/>
          <p:nvPr/>
        </p:nvSpPr>
        <p:spPr>
          <a:xfrm>
            <a:off x="2308412" y="64892"/>
            <a:ext cx="45273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Baloo Bhaina"/>
                <a:ea typeface="Baloo Bhaina"/>
                <a:cs typeface="Baloo Bhaina"/>
                <a:sym typeface="Baloo Bhaina"/>
              </a:rPr>
              <a:t>Guided Reading Plans</a:t>
            </a:r>
            <a:endParaRPr sz="2200">
              <a:solidFill>
                <a:schemeClr val="lt1"/>
              </a:solidFill>
              <a:latin typeface="Baloo Bhaina"/>
              <a:ea typeface="Baloo Bhaina"/>
              <a:cs typeface="Baloo Bhaina"/>
              <a:sym typeface="Baloo Bhaina"/>
            </a:endParaRPr>
          </a:p>
        </p:txBody>
      </p:sp>
      <p:graphicFrame>
        <p:nvGraphicFramePr>
          <p:cNvPr id="296" name="Google Shape;296;p34"/>
          <p:cNvGraphicFramePr/>
          <p:nvPr/>
        </p:nvGraphicFramePr>
        <p:xfrm>
          <a:off x="437118" y="3760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060625"/>
                <a:gridCol w="1464025"/>
                <a:gridCol w="1464025"/>
                <a:gridCol w="1464025"/>
                <a:gridCol w="1464025"/>
                <a:gridCol w="1464025"/>
              </a:tblGrid>
              <a:tr h="68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Days: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Monday</a:t>
                      </a:r>
                      <a:endParaRPr sz="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Tuesday</a:t>
                      </a:r>
                      <a:endParaRPr sz="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Wednesday</a:t>
                      </a:r>
                      <a:endParaRPr sz="8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Thursday</a:t>
                      </a:r>
                      <a:endParaRPr sz="8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Friday</a:t>
                      </a:r>
                      <a:endParaRPr sz="8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</a:tr>
              <a:tr h="59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Level-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Group: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C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L: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E: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L: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1"/>
                          </a:solidFill>
                        </a:rPr>
                        <a:t>Level E: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-196850" lvl="0" marL="304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Char char="●"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1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Book: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700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700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1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Focus: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97" name="Google Shape;297;p34"/>
          <p:cNvSpPr txBox="1"/>
          <p:nvPr/>
        </p:nvSpPr>
        <p:spPr>
          <a:xfrm>
            <a:off x="2452235" y="439432"/>
            <a:ext cx="45273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Baloo Bhaina"/>
                <a:ea typeface="Baloo Bhaina"/>
                <a:cs typeface="Baloo Bhaina"/>
                <a:sym typeface="Baloo Bhaina"/>
              </a:rPr>
              <a:t>Rotation 1</a:t>
            </a:r>
            <a:endParaRPr sz="2200">
              <a:solidFill>
                <a:schemeClr val="dk1"/>
              </a:solidFill>
              <a:latin typeface="Baloo Bhaina"/>
              <a:ea typeface="Baloo Bhaina"/>
              <a:cs typeface="Baloo Bhaina"/>
              <a:sym typeface="Baloo Bhaina"/>
            </a:endParaRPr>
          </a:p>
        </p:txBody>
      </p:sp>
      <p:sp>
        <p:nvSpPr>
          <p:cNvPr id="298" name="Google Shape;298;p34"/>
          <p:cNvSpPr txBox="1"/>
          <p:nvPr/>
        </p:nvSpPr>
        <p:spPr>
          <a:xfrm>
            <a:off x="2452235" y="3519119"/>
            <a:ext cx="45273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Baloo Bhaina"/>
                <a:ea typeface="Baloo Bhaina"/>
                <a:cs typeface="Baloo Bhaina"/>
                <a:sym typeface="Baloo Bhaina"/>
              </a:rPr>
              <a:t>Rotation 2</a:t>
            </a:r>
            <a:endParaRPr sz="2200">
              <a:solidFill>
                <a:schemeClr val="dk1"/>
              </a:solidFill>
              <a:latin typeface="Baloo Bhaina"/>
              <a:ea typeface="Baloo Bhaina"/>
              <a:cs typeface="Baloo Bhaina"/>
              <a:sym typeface="Baloo Bhai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" name="Google Shape;307;p36"/>
          <p:cNvGraphicFramePr/>
          <p:nvPr/>
        </p:nvGraphicFramePr>
        <p:xfrm>
          <a:off x="437118" y="4514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400700"/>
                <a:gridCol w="1400700"/>
                <a:gridCol w="1400700"/>
                <a:gridCol w="1400700"/>
                <a:gridCol w="1400700"/>
                <a:gridCol w="1400700"/>
              </a:tblGrid>
              <a:tr h="72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Groups: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1: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Group2: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3</a:t>
                      </a:r>
                      <a:r>
                        <a:rPr lang="en" sz="9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:</a:t>
                      </a:r>
                      <a:endParaRPr sz="9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4:</a:t>
                      </a:r>
                      <a:endParaRPr sz="9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5: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Monday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10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9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8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7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Monday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2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10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9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8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Tuesday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3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2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10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9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Tuesday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4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3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2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10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Wednesday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5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4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3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2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Wednesday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6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5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4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3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2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Thursday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7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6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5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4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3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Thursday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8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7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6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5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4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Friday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9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8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7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6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5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Friday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10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9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8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7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Center 6</a:t>
                      </a:r>
                      <a:endParaRPr sz="900"/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</a:tr>
            </a:tbl>
          </a:graphicData>
        </a:graphic>
      </p:graphicFrame>
      <p:sp>
        <p:nvSpPr>
          <p:cNvPr id="308" name="Google Shape;308;p36"/>
          <p:cNvSpPr/>
          <p:nvPr/>
        </p:nvSpPr>
        <p:spPr>
          <a:xfrm>
            <a:off x="-162529" y="58449"/>
            <a:ext cx="9469200" cy="285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6"/>
          <p:cNvSpPr txBox="1"/>
          <p:nvPr/>
        </p:nvSpPr>
        <p:spPr>
          <a:xfrm>
            <a:off x="2308412" y="64892"/>
            <a:ext cx="45273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Baloo Bhaina"/>
                <a:ea typeface="Baloo Bhaina"/>
                <a:cs typeface="Baloo Bhaina"/>
                <a:sym typeface="Baloo Bhaina"/>
              </a:rPr>
              <a:t>Literacy Center Rotations</a:t>
            </a:r>
            <a:endParaRPr sz="2200">
              <a:solidFill>
                <a:schemeClr val="lt1"/>
              </a:solidFill>
              <a:latin typeface="Baloo Bhaina"/>
              <a:ea typeface="Baloo Bhaina"/>
              <a:cs typeface="Baloo Bhaina"/>
              <a:sym typeface="Baloo Bhai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" name="Google Shape;314;p37"/>
          <p:cNvGraphicFramePr/>
          <p:nvPr/>
        </p:nvGraphicFramePr>
        <p:xfrm>
          <a:off x="437118" y="4514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{3C1681DA-EFD3-4BD4-B8CC-B22764ECAB82}</a:tableStyleId>
              </a:tblPr>
              <a:tblGrid>
                <a:gridCol w="1400700"/>
                <a:gridCol w="1400700"/>
                <a:gridCol w="1400700"/>
                <a:gridCol w="1400700"/>
                <a:gridCol w="1400700"/>
                <a:gridCol w="1400700"/>
              </a:tblGrid>
              <a:tr h="72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Groups: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1: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5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Group2: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AC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3</a:t>
                      </a:r>
                      <a:r>
                        <a:rPr lang="en" sz="9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:</a:t>
                      </a:r>
                      <a:endParaRPr sz="9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4:</a:t>
                      </a:r>
                      <a:endParaRPr sz="9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B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Group 5: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Type names</a:t>
                      </a:r>
                      <a:endParaRPr sz="9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325" marB="62325" marR="107550" marL="107550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Monday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Search/Read/Write the Room</a:t>
                      </a:r>
                      <a:endParaRPr sz="7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Word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Sort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Buddy Reading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Monday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Listening Center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Search/Read/Write the Room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Word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Sort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Budding Reading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EBD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Tuesday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Match It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Listening Center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Search/Read/Write the Room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Word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Sort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Tuesday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Match It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Listening Center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Search/Read/Write the Room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Word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Wednesday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Sentence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Match It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Listening Center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Search/Read/Write the Room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Wednesday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Sentence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Match It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Listening Center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C8EF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Thursday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Sentence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Match It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Thursday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2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Buddy Reading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Sentence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Raz Kids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2F3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Friday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Sort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Buddy Reading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Sentence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</a:tr>
              <a:tr h="5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Friday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Rotation 1</a:t>
                      </a:r>
                      <a:endParaRPr sz="900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 a Word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Word Sort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Buddy Reading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iReady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Tiny Word Search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2325" marB="62325" marR="107550" marL="107550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E8BD"/>
                    </a:solidFill>
                  </a:tcPr>
                </a:tc>
              </a:tr>
            </a:tbl>
          </a:graphicData>
        </a:graphic>
      </p:graphicFrame>
      <p:sp>
        <p:nvSpPr>
          <p:cNvPr id="315" name="Google Shape;315;p37"/>
          <p:cNvSpPr/>
          <p:nvPr/>
        </p:nvSpPr>
        <p:spPr>
          <a:xfrm>
            <a:off x="-162529" y="58449"/>
            <a:ext cx="9469200" cy="285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7"/>
          <p:cNvSpPr txBox="1"/>
          <p:nvPr/>
        </p:nvSpPr>
        <p:spPr>
          <a:xfrm>
            <a:off x="2308412" y="64892"/>
            <a:ext cx="45273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Baloo Bhaina"/>
                <a:ea typeface="Baloo Bhaina"/>
                <a:cs typeface="Baloo Bhaina"/>
                <a:sym typeface="Baloo Bhaina"/>
              </a:rPr>
              <a:t>Literacy Center Rotations</a:t>
            </a:r>
            <a:endParaRPr sz="2200">
              <a:solidFill>
                <a:schemeClr val="lt1"/>
              </a:solidFill>
              <a:latin typeface="Baloo Bhaina"/>
              <a:ea typeface="Baloo Bhaina"/>
              <a:cs typeface="Baloo Bhaina"/>
              <a:sym typeface="Baloo Bhai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42853">
            <a:off x="388854" y="1551442"/>
            <a:ext cx="1621316" cy="2095453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2" name="Google Shape;322;p3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77996" y="3332523"/>
            <a:ext cx="1863895" cy="2470973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0500" y="1930568"/>
            <a:ext cx="1472918" cy="828511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0"/>
          <p:cNvSpPr/>
          <p:nvPr/>
        </p:nvSpPr>
        <p:spPr>
          <a:xfrm>
            <a:off x="140647" y="117000"/>
            <a:ext cx="8862600" cy="6624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0"/>
          <p:cNvSpPr/>
          <p:nvPr/>
        </p:nvSpPr>
        <p:spPr>
          <a:xfrm>
            <a:off x="140647" y="1261705"/>
            <a:ext cx="8862600" cy="2737200"/>
          </a:xfrm>
          <a:prstGeom prst="rect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0"/>
          <p:cNvSpPr txBox="1"/>
          <p:nvPr/>
        </p:nvSpPr>
        <p:spPr>
          <a:xfrm>
            <a:off x="964059" y="2222403"/>
            <a:ext cx="72159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0">
                <a:latin typeface="Amatic SC"/>
                <a:ea typeface="Amatic SC"/>
                <a:cs typeface="Amatic SC"/>
                <a:sym typeface="Amatic SC"/>
              </a:rPr>
              <a:t>Plan book</a:t>
            </a:r>
            <a:endParaRPr b="1" sz="15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35" name="Google Shape;335;p40"/>
          <p:cNvSpPr txBox="1"/>
          <p:nvPr/>
        </p:nvSpPr>
        <p:spPr>
          <a:xfrm>
            <a:off x="158000" y="6715551"/>
            <a:ext cx="182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©EricaBohrer</a:t>
            </a:r>
            <a:endParaRPr sz="900"/>
          </a:p>
        </p:txBody>
      </p:sp>
      <p:sp>
        <p:nvSpPr>
          <p:cNvPr id="336" name="Google Shape;336;p40"/>
          <p:cNvSpPr txBox="1"/>
          <p:nvPr/>
        </p:nvSpPr>
        <p:spPr>
          <a:xfrm>
            <a:off x="983206" y="1566955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0"/>
          <p:cNvSpPr txBox="1"/>
          <p:nvPr/>
        </p:nvSpPr>
        <p:spPr>
          <a:xfrm>
            <a:off x="755118" y="1404153"/>
            <a:ext cx="7424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bster"/>
                <a:ea typeface="Lobster"/>
                <a:cs typeface="Lobster"/>
                <a:sym typeface="Lobster"/>
              </a:rPr>
              <a:t>Mrs. Blasi’s</a:t>
            </a:r>
            <a:endParaRPr sz="10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38" name="Google Shape;338;p40"/>
          <p:cNvSpPr txBox="1"/>
          <p:nvPr/>
        </p:nvSpPr>
        <p:spPr>
          <a:xfrm>
            <a:off x="859588" y="5836585"/>
            <a:ext cx="7424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latin typeface="Lobster"/>
                <a:ea typeface="Lobster"/>
                <a:cs typeface="Lobster"/>
                <a:sym typeface="Lobster"/>
              </a:rPr>
              <a:t>2024-2025</a:t>
            </a:r>
            <a:endParaRPr sz="8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39" name="Google Shape;339;p40"/>
          <p:cNvSpPr/>
          <p:nvPr/>
        </p:nvSpPr>
        <p:spPr>
          <a:xfrm>
            <a:off x="140647" y="902369"/>
            <a:ext cx="8862600" cy="220500"/>
          </a:xfrm>
          <a:prstGeom prst="rect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0"/>
          <p:cNvSpPr/>
          <p:nvPr/>
        </p:nvSpPr>
        <p:spPr>
          <a:xfrm>
            <a:off x="140647" y="4097881"/>
            <a:ext cx="8914500" cy="220500"/>
          </a:xfrm>
          <a:prstGeom prst="rect">
            <a:avLst/>
          </a:prstGeom>
          <a:solidFill>
            <a:srgbClr val="F1EAB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1"/>
          <p:cNvSpPr txBox="1"/>
          <p:nvPr/>
        </p:nvSpPr>
        <p:spPr>
          <a:xfrm>
            <a:off x="158000" y="6715551"/>
            <a:ext cx="182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©EricaBohrer</a:t>
            </a:r>
            <a:endParaRPr sz="900"/>
          </a:p>
        </p:txBody>
      </p:sp>
      <p:sp>
        <p:nvSpPr>
          <p:cNvPr id="346" name="Google Shape;346;p41"/>
          <p:cNvSpPr/>
          <p:nvPr/>
        </p:nvSpPr>
        <p:spPr>
          <a:xfrm>
            <a:off x="140647" y="117000"/>
            <a:ext cx="8862600" cy="6624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1"/>
          <p:cNvSpPr/>
          <p:nvPr/>
        </p:nvSpPr>
        <p:spPr>
          <a:xfrm>
            <a:off x="140647" y="1261705"/>
            <a:ext cx="8862600" cy="2737200"/>
          </a:xfrm>
          <a:prstGeom prst="rect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1"/>
          <p:cNvSpPr txBox="1"/>
          <p:nvPr/>
        </p:nvSpPr>
        <p:spPr>
          <a:xfrm rot="-5400000">
            <a:off x="-1033009" y="1999132"/>
            <a:ext cx="4182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0">
                <a:latin typeface="Amatic SC"/>
                <a:ea typeface="Amatic SC"/>
                <a:cs typeface="Amatic SC"/>
                <a:sym typeface="Amatic SC"/>
              </a:rPr>
              <a:t>Plan book</a:t>
            </a:r>
            <a:endParaRPr b="1" sz="7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49" name="Google Shape;349;p41"/>
          <p:cNvSpPr txBox="1"/>
          <p:nvPr/>
        </p:nvSpPr>
        <p:spPr>
          <a:xfrm>
            <a:off x="983206" y="1566955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1"/>
          <p:cNvSpPr/>
          <p:nvPr/>
        </p:nvSpPr>
        <p:spPr>
          <a:xfrm>
            <a:off x="140647" y="902369"/>
            <a:ext cx="8862600" cy="220500"/>
          </a:xfrm>
          <a:prstGeom prst="rect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1"/>
          <p:cNvSpPr/>
          <p:nvPr/>
        </p:nvSpPr>
        <p:spPr>
          <a:xfrm>
            <a:off x="140647" y="4097881"/>
            <a:ext cx="8914500" cy="220500"/>
          </a:xfrm>
          <a:prstGeom prst="rect">
            <a:avLst/>
          </a:prstGeom>
          <a:solidFill>
            <a:srgbClr val="F1EAB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2"/>
          <p:cNvSpPr txBox="1"/>
          <p:nvPr/>
        </p:nvSpPr>
        <p:spPr>
          <a:xfrm>
            <a:off x="452118" y="2481852"/>
            <a:ext cx="83199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142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57" name="Google Shape;357;p42"/>
          <p:cNvSpPr txBox="1"/>
          <p:nvPr/>
        </p:nvSpPr>
        <p:spPr>
          <a:xfrm>
            <a:off x="-20941" y="1903568"/>
            <a:ext cx="91440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>
                <a:latin typeface="Licorice"/>
                <a:ea typeface="Licorice"/>
                <a:cs typeface="Licorice"/>
                <a:sym typeface="Licorice"/>
              </a:rPr>
              <a:t>Mrs. Blasi’s</a:t>
            </a:r>
            <a:endParaRPr sz="7700">
              <a:latin typeface="Licorice"/>
              <a:ea typeface="Licorice"/>
              <a:cs typeface="Licorice"/>
              <a:sym typeface="Licorice"/>
            </a:endParaRPr>
          </a:p>
        </p:txBody>
      </p:sp>
      <p:sp>
        <p:nvSpPr>
          <p:cNvPr id="358" name="Google Shape;358;p42"/>
          <p:cNvSpPr txBox="1"/>
          <p:nvPr/>
        </p:nvSpPr>
        <p:spPr>
          <a:xfrm>
            <a:off x="680294" y="3673790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Licorice"/>
                <a:ea typeface="Licorice"/>
                <a:cs typeface="Licorice"/>
                <a:sym typeface="Licorice"/>
              </a:rPr>
              <a:t>1st Grade</a:t>
            </a:r>
            <a:endParaRPr sz="5700">
              <a:latin typeface="Licorice"/>
              <a:ea typeface="Licorice"/>
              <a:cs typeface="Licorice"/>
              <a:sym typeface="Licorice"/>
            </a:endParaRPr>
          </a:p>
        </p:txBody>
      </p:sp>
      <p:sp>
        <p:nvSpPr>
          <p:cNvPr id="359" name="Google Shape;359;p42"/>
          <p:cNvSpPr/>
          <p:nvPr/>
        </p:nvSpPr>
        <p:spPr>
          <a:xfrm>
            <a:off x="21088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2"/>
          <p:cNvSpPr/>
          <p:nvPr/>
        </p:nvSpPr>
        <p:spPr>
          <a:xfrm>
            <a:off x="679853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2"/>
          <p:cNvSpPr/>
          <p:nvPr/>
        </p:nvSpPr>
        <p:spPr>
          <a:xfrm>
            <a:off x="1338618" y="1600568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2"/>
          <p:cNvSpPr/>
          <p:nvPr/>
        </p:nvSpPr>
        <p:spPr>
          <a:xfrm>
            <a:off x="1997382" y="1600568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2"/>
          <p:cNvSpPr/>
          <p:nvPr/>
        </p:nvSpPr>
        <p:spPr>
          <a:xfrm>
            <a:off x="2656147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2"/>
          <p:cNvSpPr/>
          <p:nvPr/>
        </p:nvSpPr>
        <p:spPr>
          <a:xfrm>
            <a:off x="3314912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2"/>
          <p:cNvSpPr/>
          <p:nvPr/>
        </p:nvSpPr>
        <p:spPr>
          <a:xfrm>
            <a:off x="3973676" y="1600568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2"/>
          <p:cNvSpPr/>
          <p:nvPr/>
        </p:nvSpPr>
        <p:spPr>
          <a:xfrm>
            <a:off x="4632441" y="1600568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2"/>
          <p:cNvSpPr/>
          <p:nvPr/>
        </p:nvSpPr>
        <p:spPr>
          <a:xfrm>
            <a:off x="5291206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2"/>
          <p:cNvSpPr/>
          <p:nvPr/>
        </p:nvSpPr>
        <p:spPr>
          <a:xfrm>
            <a:off x="5949971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2"/>
          <p:cNvSpPr/>
          <p:nvPr/>
        </p:nvSpPr>
        <p:spPr>
          <a:xfrm>
            <a:off x="6608735" y="1600568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2"/>
          <p:cNvSpPr/>
          <p:nvPr/>
        </p:nvSpPr>
        <p:spPr>
          <a:xfrm>
            <a:off x="7267500" y="1600568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2"/>
          <p:cNvSpPr/>
          <p:nvPr/>
        </p:nvSpPr>
        <p:spPr>
          <a:xfrm>
            <a:off x="7926265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2"/>
          <p:cNvSpPr/>
          <p:nvPr/>
        </p:nvSpPr>
        <p:spPr>
          <a:xfrm>
            <a:off x="8585029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2"/>
          <p:cNvSpPr/>
          <p:nvPr/>
        </p:nvSpPr>
        <p:spPr>
          <a:xfrm>
            <a:off x="21088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2"/>
          <p:cNvSpPr/>
          <p:nvPr/>
        </p:nvSpPr>
        <p:spPr>
          <a:xfrm>
            <a:off x="679853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2"/>
          <p:cNvSpPr/>
          <p:nvPr/>
        </p:nvSpPr>
        <p:spPr>
          <a:xfrm>
            <a:off x="1338618" y="4521741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2"/>
          <p:cNvSpPr/>
          <p:nvPr/>
        </p:nvSpPr>
        <p:spPr>
          <a:xfrm>
            <a:off x="1997382" y="4521741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2"/>
          <p:cNvSpPr/>
          <p:nvPr/>
        </p:nvSpPr>
        <p:spPr>
          <a:xfrm>
            <a:off x="2656147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2"/>
          <p:cNvSpPr/>
          <p:nvPr/>
        </p:nvSpPr>
        <p:spPr>
          <a:xfrm>
            <a:off x="3314912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2"/>
          <p:cNvSpPr/>
          <p:nvPr/>
        </p:nvSpPr>
        <p:spPr>
          <a:xfrm>
            <a:off x="3973676" y="4521741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2"/>
          <p:cNvSpPr/>
          <p:nvPr/>
        </p:nvSpPr>
        <p:spPr>
          <a:xfrm>
            <a:off x="4632441" y="4521741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2"/>
          <p:cNvSpPr/>
          <p:nvPr/>
        </p:nvSpPr>
        <p:spPr>
          <a:xfrm>
            <a:off x="5291206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2"/>
          <p:cNvSpPr/>
          <p:nvPr/>
        </p:nvSpPr>
        <p:spPr>
          <a:xfrm>
            <a:off x="5949971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2"/>
          <p:cNvSpPr/>
          <p:nvPr/>
        </p:nvSpPr>
        <p:spPr>
          <a:xfrm>
            <a:off x="6608735" y="4521741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2"/>
          <p:cNvSpPr/>
          <p:nvPr/>
        </p:nvSpPr>
        <p:spPr>
          <a:xfrm>
            <a:off x="7267500" y="4521741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2"/>
          <p:cNvSpPr/>
          <p:nvPr/>
        </p:nvSpPr>
        <p:spPr>
          <a:xfrm>
            <a:off x="7926265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2"/>
          <p:cNvSpPr/>
          <p:nvPr/>
        </p:nvSpPr>
        <p:spPr>
          <a:xfrm>
            <a:off x="8585029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2"/>
          <p:cNvSpPr/>
          <p:nvPr/>
        </p:nvSpPr>
        <p:spPr>
          <a:xfrm>
            <a:off x="-38647" y="-955"/>
            <a:ext cx="9182700" cy="933900"/>
          </a:xfrm>
          <a:prstGeom prst="rect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2"/>
          <p:cNvSpPr/>
          <p:nvPr/>
        </p:nvSpPr>
        <p:spPr>
          <a:xfrm>
            <a:off x="14529" y="5924045"/>
            <a:ext cx="9182700" cy="933900"/>
          </a:xfrm>
          <a:prstGeom prst="rect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3"/>
          <p:cNvSpPr txBox="1"/>
          <p:nvPr/>
        </p:nvSpPr>
        <p:spPr>
          <a:xfrm rot="-5400000">
            <a:off x="-1418347" y="2533268"/>
            <a:ext cx="41820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1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81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94" name="Google Shape;394;p43"/>
          <p:cNvSpPr txBox="1"/>
          <p:nvPr/>
        </p:nvSpPr>
        <p:spPr>
          <a:xfrm>
            <a:off x="158000" y="6715551"/>
            <a:ext cx="182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©EricaBohrer</a:t>
            </a:r>
            <a:endParaRPr sz="900"/>
          </a:p>
        </p:txBody>
      </p:sp>
      <p:sp>
        <p:nvSpPr>
          <p:cNvPr id="395" name="Google Shape;395;p43"/>
          <p:cNvSpPr txBox="1"/>
          <p:nvPr/>
        </p:nvSpPr>
        <p:spPr>
          <a:xfrm>
            <a:off x="983206" y="1566955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3"/>
          <p:cNvSpPr/>
          <p:nvPr/>
        </p:nvSpPr>
        <p:spPr>
          <a:xfrm>
            <a:off x="21088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3"/>
          <p:cNvSpPr/>
          <p:nvPr/>
        </p:nvSpPr>
        <p:spPr>
          <a:xfrm>
            <a:off x="679853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3"/>
          <p:cNvSpPr/>
          <p:nvPr/>
        </p:nvSpPr>
        <p:spPr>
          <a:xfrm>
            <a:off x="1338618" y="4521741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3"/>
          <p:cNvSpPr/>
          <p:nvPr/>
        </p:nvSpPr>
        <p:spPr>
          <a:xfrm>
            <a:off x="1997382" y="4521741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3"/>
          <p:cNvSpPr/>
          <p:nvPr/>
        </p:nvSpPr>
        <p:spPr>
          <a:xfrm>
            <a:off x="2656147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3"/>
          <p:cNvSpPr/>
          <p:nvPr/>
        </p:nvSpPr>
        <p:spPr>
          <a:xfrm>
            <a:off x="3314912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3"/>
          <p:cNvSpPr/>
          <p:nvPr/>
        </p:nvSpPr>
        <p:spPr>
          <a:xfrm>
            <a:off x="3973676" y="4521741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3"/>
          <p:cNvSpPr/>
          <p:nvPr/>
        </p:nvSpPr>
        <p:spPr>
          <a:xfrm>
            <a:off x="4632441" y="4521741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3"/>
          <p:cNvSpPr/>
          <p:nvPr/>
        </p:nvSpPr>
        <p:spPr>
          <a:xfrm>
            <a:off x="5291206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3"/>
          <p:cNvSpPr/>
          <p:nvPr/>
        </p:nvSpPr>
        <p:spPr>
          <a:xfrm>
            <a:off x="5949971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3"/>
          <p:cNvSpPr/>
          <p:nvPr/>
        </p:nvSpPr>
        <p:spPr>
          <a:xfrm>
            <a:off x="6608735" y="4521741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3"/>
          <p:cNvSpPr/>
          <p:nvPr/>
        </p:nvSpPr>
        <p:spPr>
          <a:xfrm>
            <a:off x="7267500" y="4521741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3"/>
          <p:cNvSpPr/>
          <p:nvPr/>
        </p:nvSpPr>
        <p:spPr>
          <a:xfrm>
            <a:off x="7926265" y="4521741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3"/>
          <p:cNvSpPr/>
          <p:nvPr/>
        </p:nvSpPr>
        <p:spPr>
          <a:xfrm>
            <a:off x="8585029" y="4521741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3"/>
          <p:cNvSpPr/>
          <p:nvPr/>
        </p:nvSpPr>
        <p:spPr>
          <a:xfrm>
            <a:off x="14529" y="5924045"/>
            <a:ext cx="9182700" cy="933900"/>
          </a:xfrm>
          <a:prstGeom prst="rect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3"/>
          <p:cNvSpPr/>
          <p:nvPr/>
        </p:nvSpPr>
        <p:spPr>
          <a:xfrm>
            <a:off x="21088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3"/>
          <p:cNvSpPr/>
          <p:nvPr/>
        </p:nvSpPr>
        <p:spPr>
          <a:xfrm>
            <a:off x="679853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3"/>
          <p:cNvSpPr/>
          <p:nvPr/>
        </p:nvSpPr>
        <p:spPr>
          <a:xfrm>
            <a:off x="1338618" y="1600568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3"/>
          <p:cNvSpPr/>
          <p:nvPr/>
        </p:nvSpPr>
        <p:spPr>
          <a:xfrm>
            <a:off x="1997382" y="1600568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3"/>
          <p:cNvSpPr/>
          <p:nvPr/>
        </p:nvSpPr>
        <p:spPr>
          <a:xfrm>
            <a:off x="2656147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3"/>
          <p:cNvSpPr/>
          <p:nvPr/>
        </p:nvSpPr>
        <p:spPr>
          <a:xfrm>
            <a:off x="3314912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3"/>
          <p:cNvSpPr/>
          <p:nvPr/>
        </p:nvSpPr>
        <p:spPr>
          <a:xfrm>
            <a:off x="3973676" y="1600568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3"/>
          <p:cNvSpPr/>
          <p:nvPr/>
        </p:nvSpPr>
        <p:spPr>
          <a:xfrm>
            <a:off x="4632441" y="1600568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3"/>
          <p:cNvSpPr/>
          <p:nvPr/>
        </p:nvSpPr>
        <p:spPr>
          <a:xfrm>
            <a:off x="5291206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3"/>
          <p:cNvSpPr/>
          <p:nvPr/>
        </p:nvSpPr>
        <p:spPr>
          <a:xfrm>
            <a:off x="5949971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3"/>
          <p:cNvSpPr/>
          <p:nvPr/>
        </p:nvSpPr>
        <p:spPr>
          <a:xfrm>
            <a:off x="6608735" y="1600568"/>
            <a:ext cx="537900" cy="311700"/>
          </a:xfrm>
          <a:prstGeom prst="ellipse">
            <a:avLst/>
          </a:prstGeom>
          <a:solidFill>
            <a:srgbClr val="9ED9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3"/>
          <p:cNvSpPr/>
          <p:nvPr/>
        </p:nvSpPr>
        <p:spPr>
          <a:xfrm>
            <a:off x="7267500" y="1600568"/>
            <a:ext cx="537900" cy="311700"/>
          </a:xfrm>
          <a:prstGeom prst="ellipse">
            <a:avLst/>
          </a:prstGeom>
          <a:solidFill>
            <a:srgbClr val="F6EA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3"/>
          <p:cNvSpPr/>
          <p:nvPr/>
        </p:nvSpPr>
        <p:spPr>
          <a:xfrm>
            <a:off x="7926265" y="1600568"/>
            <a:ext cx="537900" cy="311700"/>
          </a:xfrm>
          <a:prstGeom prst="ellipse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3"/>
          <p:cNvSpPr/>
          <p:nvPr/>
        </p:nvSpPr>
        <p:spPr>
          <a:xfrm>
            <a:off x="8585029" y="1600568"/>
            <a:ext cx="537900" cy="311700"/>
          </a:xfrm>
          <a:prstGeom prst="ellipse">
            <a:avLst/>
          </a:prstGeom>
          <a:solidFill>
            <a:srgbClr val="CCE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3"/>
          <p:cNvSpPr/>
          <p:nvPr/>
        </p:nvSpPr>
        <p:spPr>
          <a:xfrm>
            <a:off x="-38647" y="-955"/>
            <a:ext cx="9182700" cy="933900"/>
          </a:xfrm>
          <a:prstGeom prst="rect">
            <a:avLst/>
          </a:prstGeom>
          <a:solidFill>
            <a:srgbClr val="FF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4"/>
          <p:cNvSpPr txBox="1"/>
          <p:nvPr/>
        </p:nvSpPr>
        <p:spPr>
          <a:xfrm>
            <a:off x="964059" y="2378267"/>
            <a:ext cx="72159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200">
                <a:latin typeface="Amatic SC"/>
                <a:ea typeface="Amatic SC"/>
                <a:cs typeface="Amatic SC"/>
                <a:sym typeface="Amatic SC"/>
              </a:rPr>
              <a:t>Plan book</a:t>
            </a:r>
            <a:endParaRPr b="1" sz="13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31" name="Google Shape;431;p44"/>
          <p:cNvSpPr txBox="1"/>
          <p:nvPr/>
        </p:nvSpPr>
        <p:spPr>
          <a:xfrm>
            <a:off x="158000" y="6715551"/>
            <a:ext cx="182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©EricaBohrer</a:t>
            </a:r>
            <a:endParaRPr sz="900"/>
          </a:p>
        </p:txBody>
      </p:sp>
      <p:sp>
        <p:nvSpPr>
          <p:cNvPr id="432" name="Google Shape;432;p44"/>
          <p:cNvSpPr txBox="1"/>
          <p:nvPr/>
        </p:nvSpPr>
        <p:spPr>
          <a:xfrm>
            <a:off x="983206" y="1566955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4"/>
          <p:cNvSpPr txBox="1"/>
          <p:nvPr/>
        </p:nvSpPr>
        <p:spPr>
          <a:xfrm>
            <a:off x="859588" y="1943727"/>
            <a:ext cx="7424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>
                <a:latin typeface="Lobster"/>
                <a:ea typeface="Lobster"/>
                <a:cs typeface="Lobster"/>
                <a:sym typeface="Lobster"/>
              </a:rPr>
              <a:t>Mrs. Blasi’s</a:t>
            </a:r>
            <a:endParaRPr sz="77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434" name="Google Shape;434;p44"/>
          <p:cNvSpPr txBox="1"/>
          <p:nvPr/>
        </p:nvSpPr>
        <p:spPr>
          <a:xfrm>
            <a:off x="859588" y="3484585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Lobster"/>
                <a:ea typeface="Lobster"/>
                <a:cs typeface="Lobster"/>
                <a:sym typeface="Lobster"/>
              </a:rPr>
              <a:t>2024-2025</a:t>
            </a:r>
            <a:endParaRPr sz="57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5"/>
          <p:cNvSpPr txBox="1"/>
          <p:nvPr/>
        </p:nvSpPr>
        <p:spPr>
          <a:xfrm rot="-5400000">
            <a:off x="2279615" y="2729213"/>
            <a:ext cx="41820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400">
                <a:latin typeface="Amatic SC"/>
                <a:ea typeface="Amatic SC"/>
                <a:cs typeface="Amatic SC"/>
                <a:sym typeface="Amatic SC"/>
              </a:rPr>
              <a:t>Plan book</a:t>
            </a:r>
            <a:endParaRPr b="1" sz="94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40" name="Google Shape;440;p45"/>
          <p:cNvSpPr txBox="1"/>
          <p:nvPr/>
        </p:nvSpPr>
        <p:spPr>
          <a:xfrm>
            <a:off x="158000" y="6715551"/>
            <a:ext cx="182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©EricaBohrer</a:t>
            </a:r>
            <a:endParaRPr sz="900"/>
          </a:p>
        </p:txBody>
      </p:sp>
      <p:sp>
        <p:nvSpPr>
          <p:cNvPr id="441" name="Google Shape;441;p45"/>
          <p:cNvSpPr txBox="1"/>
          <p:nvPr/>
        </p:nvSpPr>
        <p:spPr>
          <a:xfrm>
            <a:off x="983206" y="1566955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6"/>
          <p:cNvSpPr txBox="1"/>
          <p:nvPr/>
        </p:nvSpPr>
        <p:spPr>
          <a:xfrm>
            <a:off x="3125147" y="3123750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6"/>
          <p:cNvSpPr txBox="1"/>
          <p:nvPr/>
        </p:nvSpPr>
        <p:spPr>
          <a:xfrm>
            <a:off x="3125147" y="3123750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6"/>
          <p:cNvSpPr txBox="1"/>
          <p:nvPr/>
        </p:nvSpPr>
        <p:spPr>
          <a:xfrm>
            <a:off x="964059" y="2378267"/>
            <a:ext cx="72159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200">
                <a:latin typeface="Amatic SC"/>
                <a:ea typeface="Amatic SC"/>
                <a:cs typeface="Amatic SC"/>
                <a:sym typeface="Amatic SC"/>
              </a:rPr>
              <a:t>Plan book</a:t>
            </a:r>
            <a:endParaRPr b="1" sz="13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49" name="Google Shape;449;p46"/>
          <p:cNvSpPr txBox="1"/>
          <p:nvPr/>
        </p:nvSpPr>
        <p:spPr>
          <a:xfrm>
            <a:off x="983206" y="1566955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6"/>
          <p:cNvSpPr txBox="1"/>
          <p:nvPr/>
        </p:nvSpPr>
        <p:spPr>
          <a:xfrm>
            <a:off x="859588" y="1943727"/>
            <a:ext cx="7424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>
                <a:latin typeface="Lobster"/>
                <a:ea typeface="Lobster"/>
                <a:cs typeface="Lobster"/>
                <a:sym typeface="Lobster"/>
              </a:rPr>
              <a:t>Mrs. Blasi’s</a:t>
            </a:r>
            <a:endParaRPr sz="77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451" name="Google Shape;451;p46"/>
          <p:cNvSpPr txBox="1"/>
          <p:nvPr/>
        </p:nvSpPr>
        <p:spPr>
          <a:xfrm>
            <a:off x="859588" y="3484585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Lobster"/>
                <a:ea typeface="Lobster"/>
                <a:cs typeface="Lobster"/>
                <a:sym typeface="Lobster"/>
              </a:rPr>
              <a:t>2024-2025</a:t>
            </a:r>
            <a:endParaRPr sz="57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7"/>
          <p:cNvSpPr txBox="1"/>
          <p:nvPr/>
        </p:nvSpPr>
        <p:spPr>
          <a:xfrm rot="-5400000">
            <a:off x="-849512" y="2311180"/>
            <a:ext cx="41820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200">
                <a:latin typeface="Amatic SC"/>
                <a:ea typeface="Amatic SC"/>
                <a:cs typeface="Amatic SC"/>
                <a:sym typeface="Amatic SC"/>
              </a:rPr>
              <a:t>Plan book</a:t>
            </a:r>
            <a:endParaRPr b="1" sz="9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57" name="Google Shape;457;p47"/>
          <p:cNvSpPr txBox="1"/>
          <p:nvPr/>
        </p:nvSpPr>
        <p:spPr>
          <a:xfrm>
            <a:off x="158000" y="6715551"/>
            <a:ext cx="182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©EricaBohrer</a:t>
            </a:r>
            <a:endParaRPr sz="9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8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8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8"/>
          <p:cNvSpPr txBox="1"/>
          <p:nvPr/>
        </p:nvSpPr>
        <p:spPr>
          <a:xfrm>
            <a:off x="2938912" y="1516023"/>
            <a:ext cx="72159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00">
                <a:latin typeface="Dancing Script"/>
                <a:ea typeface="Dancing Script"/>
                <a:cs typeface="Dancing Script"/>
                <a:sym typeface="Dancing Script"/>
              </a:rPr>
              <a:t>Book</a:t>
            </a:r>
            <a:endParaRPr b="1" sz="118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465" name="Google Shape;465;p48"/>
          <p:cNvSpPr txBox="1"/>
          <p:nvPr/>
        </p:nvSpPr>
        <p:spPr>
          <a:xfrm>
            <a:off x="1000941" y="363972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8"/>
          <p:cNvSpPr txBox="1"/>
          <p:nvPr/>
        </p:nvSpPr>
        <p:spPr>
          <a:xfrm>
            <a:off x="1602324" y="572097"/>
            <a:ext cx="7424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latin typeface="Bebas Neue"/>
                <a:ea typeface="Bebas Neue"/>
                <a:cs typeface="Bebas Neue"/>
                <a:sym typeface="Bebas Neue"/>
              </a:rPr>
              <a:t>Lesson Plan </a:t>
            </a:r>
            <a:endParaRPr sz="12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67" name="Google Shape;467;p48"/>
          <p:cNvSpPr txBox="1"/>
          <p:nvPr/>
        </p:nvSpPr>
        <p:spPr>
          <a:xfrm>
            <a:off x="1000941" y="5439205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700">
                <a:latin typeface="Dancing Script"/>
                <a:ea typeface="Dancing Script"/>
                <a:cs typeface="Dancing Script"/>
                <a:sym typeface="Dancing Script"/>
              </a:rPr>
              <a:t>2024-2025</a:t>
            </a:r>
            <a:endParaRPr b="1" sz="57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468" name="Google Shape;468;p48"/>
          <p:cNvSpPr txBox="1"/>
          <p:nvPr/>
        </p:nvSpPr>
        <p:spPr>
          <a:xfrm>
            <a:off x="964059" y="4955011"/>
            <a:ext cx="72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Century Gothic"/>
                <a:ea typeface="Century Gothic"/>
                <a:cs typeface="Century Gothic"/>
                <a:sym typeface="Century Gothic"/>
              </a:rPr>
              <a:t>Mrs. X</a:t>
            </a:r>
            <a:endParaRPr b="1" sz="6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9"/>
          <p:cNvSpPr txBox="1"/>
          <p:nvPr/>
        </p:nvSpPr>
        <p:spPr>
          <a:xfrm rot="-5400000">
            <a:off x="-1462741" y="2287408"/>
            <a:ext cx="418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78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0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50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50"/>
          <p:cNvSpPr txBox="1"/>
          <p:nvPr/>
        </p:nvSpPr>
        <p:spPr>
          <a:xfrm>
            <a:off x="2924235" y="1312125"/>
            <a:ext cx="7215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96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81" name="Google Shape;481;p50"/>
          <p:cNvSpPr txBox="1"/>
          <p:nvPr/>
        </p:nvSpPr>
        <p:spPr>
          <a:xfrm>
            <a:off x="1000941" y="363972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50"/>
          <p:cNvSpPr txBox="1"/>
          <p:nvPr/>
        </p:nvSpPr>
        <p:spPr>
          <a:xfrm>
            <a:off x="2329500" y="363972"/>
            <a:ext cx="7424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latin typeface="Dancing Script"/>
                <a:ea typeface="Dancing Script"/>
                <a:cs typeface="Dancing Script"/>
                <a:sym typeface="Dancing Script"/>
              </a:rPr>
              <a:t>Teacher’s</a:t>
            </a:r>
            <a:r>
              <a:rPr lang="en" sz="12000">
                <a:latin typeface="Bebas Neue"/>
                <a:ea typeface="Bebas Neue"/>
                <a:cs typeface="Bebas Neue"/>
                <a:sym typeface="Bebas Neue"/>
              </a:rPr>
              <a:t> </a:t>
            </a:r>
            <a:endParaRPr sz="12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83" name="Google Shape;483;p50"/>
          <p:cNvSpPr txBox="1"/>
          <p:nvPr/>
        </p:nvSpPr>
        <p:spPr>
          <a:xfrm>
            <a:off x="1000941" y="5439205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700">
                <a:latin typeface="Dancing Script"/>
                <a:ea typeface="Dancing Script"/>
                <a:cs typeface="Dancing Script"/>
                <a:sym typeface="Dancing Script"/>
              </a:rPr>
              <a:t>2024-2025</a:t>
            </a:r>
            <a:endParaRPr b="1" sz="57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484" name="Google Shape;484;p50"/>
          <p:cNvSpPr txBox="1"/>
          <p:nvPr/>
        </p:nvSpPr>
        <p:spPr>
          <a:xfrm>
            <a:off x="964059" y="4955011"/>
            <a:ext cx="72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Century Gothic"/>
                <a:ea typeface="Century Gothic"/>
                <a:cs typeface="Century Gothic"/>
                <a:sym typeface="Century Gothic"/>
              </a:rPr>
              <a:t>Mrs. X</a:t>
            </a:r>
            <a:endParaRPr b="1" sz="6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1"/>
          <p:cNvSpPr txBox="1"/>
          <p:nvPr/>
        </p:nvSpPr>
        <p:spPr>
          <a:xfrm rot="-5400000">
            <a:off x="-1577594" y="2827067"/>
            <a:ext cx="418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78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2"/>
          <p:cNvSpPr txBox="1"/>
          <p:nvPr/>
        </p:nvSpPr>
        <p:spPr>
          <a:xfrm>
            <a:off x="1000941" y="5439205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700">
                <a:latin typeface="Dancing Script"/>
                <a:ea typeface="Dancing Script"/>
                <a:cs typeface="Dancing Script"/>
                <a:sym typeface="Dancing Script"/>
              </a:rPr>
              <a:t>2024-2025</a:t>
            </a:r>
            <a:endParaRPr b="1" sz="57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495" name="Google Shape;495;p52"/>
          <p:cNvSpPr txBox="1"/>
          <p:nvPr/>
        </p:nvSpPr>
        <p:spPr>
          <a:xfrm>
            <a:off x="964059" y="4955011"/>
            <a:ext cx="72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Century Gothic"/>
                <a:ea typeface="Century Gothic"/>
                <a:cs typeface="Century Gothic"/>
                <a:sym typeface="Century Gothic"/>
              </a:rPr>
              <a:t>Mrs. X</a:t>
            </a:r>
            <a:endParaRPr b="1" sz="6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6" name="Google Shape;496;p52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52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52"/>
          <p:cNvSpPr txBox="1"/>
          <p:nvPr/>
        </p:nvSpPr>
        <p:spPr>
          <a:xfrm>
            <a:off x="2924235" y="1660636"/>
            <a:ext cx="7215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96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99" name="Google Shape;499;p52"/>
          <p:cNvSpPr txBox="1"/>
          <p:nvPr/>
        </p:nvSpPr>
        <p:spPr>
          <a:xfrm>
            <a:off x="1000941" y="363972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2"/>
          <p:cNvSpPr txBox="1"/>
          <p:nvPr/>
        </p:nvSpPr>
        <p:spPr>
          <a:xfrm>
            <a:off x="2329500" y="636835"/>
            <a:ext cx="7424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latin typeface="Dancing Script"/>
                <a:ea typeface="Dancing Script"/>
                <a:cs typeface="Dancing Script"/>
                <a:sym typeface="Dancing Script"/>
              </a:rPr>
              <a:t>Teacher’s</a:t>
            </a:r>
            <a:r>
              <a:rPr lang="en" sz="12000">
                <a:latin typeface="Bebas Neue"/>
                <a:ea typeface="Bebas Neue"/>
                <a:cs typeface="Bebas Neue"/>
                <a:sym typeface="Bebas Neue"/>
              </a:rPr>
              <a:t> </a:t>
            </a:r>
            <a:endParaRPr sz="120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3"/>
          <p:cNvSpPr txBox="1"/>
          <p:nvPr/>
        </p:nvSpPr>
        <p:spPr>
          <a:xfrm rot="-5400000">
            <a:off x="-1462741" y="2287408"/>
            <a:ext cx="418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>
                <a:latin typeface="Bebas Neue"/>
                <a:ea typeface="Bebas Neue"/>
                <a:cs typeface="Bebas Neue"/>
                <a:sym typeface="Bebas Neue"/>
              </a:rPr>
              <a:t>PlAn  Book</a:t>
            </a:r>
            <a:endParaRPr sz="78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4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54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54"/>
          <p:cNvSpPr txBox="1"/>
          <p:nvPr/>
        </p:nvSpPr>
        <p:spPr>
          <a:xfrm>
            <a:off x="981794" y="1175284"/>
            <a:ext cx="72159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2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132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13" name="Google Shape;513;p54"/>
          <p:cNvSpPr txBox="1"/>
          <p:nvPr/>
        </p:nvSpPr>
        <p:spPr>
          <a:xfrm>
            <a:off x="1000941" y="363972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54"/>
          <p:cNvSpPr txBox="1"/>
          <p:nvPr/>
        </p:nvSpPr>
        <p:spPr>
          <a:xfrm>
            <a:off x="877324" y="740744"/>
            <a:ext cx="7424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>
                <a:latin typeface="Lobster"/>
                <a:ea typeface="Lobster"/>
                <a:cs typeface="Lobster"/>
                <a:sym typeface="Lobster"/>
              </a:rPr>
              <a:t>Ms. X’s</a:t>
            </a:r>
            <a:endParaRPr sz="77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15" name="Google Shape;515;p54"/>
          <p:cNvSpPr txBox="1"/>
          <p:nvPr/>
        </p:nvSpPr>
        <p:spPr>
          <a:xfrm>
            <a:off x="877324" y="2281602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Lobster"/>
                <a:ea typeface="Lobster"/>
                <a:cs typeface="Lobster"/>
                <a:sym typeface="Lobster"/>
              </a:rPr>
              <a:t>2024-2025</a:t>
            </a:r>
            <a:endParaRPr sz="57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5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55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55"/>
          <p:cNvSpPr txBox="1"/>
          <p:nvPr/>
        </p:nvSpPr>
        <p:spPr>
          <a:xfrm>
            <a:off x="244882" y="1404426"/>
            <a:ext cx="10075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12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23" name="Google Shape;523;p55"/>
          <p:cNvSpPr txBox="1"/>
          <p:nvPr/>
        </p:nvSpPr>
        <p:spPr>
          <a:xfrm>
            <a:off x="1000941" y="363972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5"/>
          <p:cNvSpPr txBox="1"/>
          <p:nvPr/>
        </p:nvSpPr>
        <p:spPr>
          <a:xfrm>
            <a:off x="1453765" y="582153"/>
            <a:ext cx="7424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800">
                <a:latin typeface="Dancing Script"/>
                <a:ea typeface="Dancing Script"/>
                <a:cs typeface="Dancing Script"/>
                <a:sym typeface="Dancing Script"/>
              </a:rPr>
              <a:t>Ms. X’s</a:t>
            </a:r>
            <a:endParaRPr sz="98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25" name="Google Shape;525;p55"/>
          <p:cNvSpPr txBox="1"/>
          <p:nvPr/>
        </p:nvSpPr>
        <p:spPr>
          <a:xfrm>
            <a:off x="2841912" y="5901903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Bebas Neue"/>
                <a:ea typeface="Bebas Neue"/>
                <a:cs typeface="Bebas Neue"/>
                <a:sym typeface="Bebas Neue"/>
              </a:rPr>
              <a:t>2024-2025</a:t>
            </a:r>
            <a:endParaRPr sz="57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6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56"/>
          <p:cNvSpPr txBox="1"/>
          <p:nvPr/>
        </p:nvSpPr>
        <p:spPr>
          <a:xfrm>
            <a:off x="3142882" y="1920767"/>
            <a:ext cx="7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56"/>
          <p:cNvSpPr txBox="1"/>
          <p:nvPr/>
        </p:nvSpPr>
        <p:spPr>
          <a:xfrm>
            <a:off x="2841912" y="2392960"/>
            <a:ext cx="721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Dancing Script"/>
                <a:ea typeface="Dancing Script"/>
                <a:cs typeface="Dancing Script"/>
                <a:sym typeface="Dancing Script"/>
              </a:rPr>
              <a:t>2024-2025</a:t>
            </a:r>
            <a:endParaRPr b="1" sz="45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33" name="Google Shape;533;p56"/>
          <p:cNvSpPr txBox="1"/>
          <p:nvPr/>
        </p:nvSpPr>
        <p:spPr>
          <a:xfrm>
            <a:off x="1000941" y="363972"/>
            <a:ext cx="76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6"/>
          <p:cNvSpPr txBox="1"/>
          <p:nvPr/>
        </p:nvSpPr>
        <p:spPr>
          <a:xfrm>
            <a:off x="821647" y="1278153"/>
            <a:ext cx="7424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12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35" name="Google Shape;535;p56"/>
          <p:cNvSpPr txBox="1"/>
          <p:nvPr/>
        </p:nvSpPr>
        <p:spPr>
          <a:xfrm>
            <a:off x="1000941" y="5439205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700">
                <a:latin typeface="Dancing Script"/>
                <a:ea typeface="Dancing Script"/>
                <a:cs typeface="Dancing Script"/>
                <a:sym typeface="Dancing Script"/>
              </a:rPr>
              <a:t>Room xxx</a:t>
            </a:r>
            <a:endParaRPr b="1" sz="57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36" name="Google Shape;536;p56"/>
          <p:cNvSpPr txBox="1"/>
          <p:nvPr/>
        </p:nvSpPr>
        <p:spPr>
          <a:xfrm>
            <a:off x="821647" y="809966"/>
            <a:ext cx="7424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700">
                <a:latin typeface="Dancing Script"/>
                <a:ea typeface="Dancing Script"/>
                <a:cs typeface="Dancing Script"/>
                <a:sym typeface="Dancing Script"/>
              </a:rPr>
              <a:t>Ms. X’s </a:t>
            </a:r>
            <a:endParaRPr b="1" sz="57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7"/>
          <p:cNvSpPr txBox="1"/>
          <p:nvPr/>
        </p:nvSpPr>
        <p:spPr>
          <a:xfrm rot="-5400000">
            <a:off x="-708829" y="2287408"/>
            <a:ext cx="418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78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42" name="Google Shape;542;p57"/>
          <p:cNvSpPr txBox="1"/>
          <p:nvPr/>
        </p:nvSpPr>
        <p:spPr>
          <a:xfrm rot="-5400000">
            <a:off x="2167171" y="2287408"/>
            <a:ext cx="418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78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43" name="Google Shape;543;p57"/>
          <p:cNvSpPr txBox="1"/>
          <p:nvPr/>
        </p:nvSpPr>
        <p:spPr>
          <a:xfrm rot="-5400000">
            <a:off x="5291465" y="2287408"/>
            <a:ext cx="418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>
                <a:latin typeface="Bebas Neue"/>
                <a:ea typeface="Bebas Neue"/>
                <a:cs typeface="Bebas Neue"/>
                <a:sym typeface="Bebas Neue"/>
              </a:rPr>
              <a:t>Plan book</a:t>
            </a:r>
            <a:endParaRPr sz="78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