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6858000" cy="9144000" type="screen4x3"/>
  <p:notesSz cx="6858000" cy="9144000"/>
  <p:defaultTextStyle>
    <a:defPPr>
      <a:defRPr lang="en-US"/>
    </a:defPPr>
    <a:lvl1pPr marL="0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5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9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37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78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16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209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1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0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4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8" y="2844803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3" y="2844803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2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3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9" indent="0">
              <a:buNone/>
              <a:defRPr sz="1000"/>
            </a:lvl3pPr>
            <a:lvl4pPr marL="1371119" indent="0">
              <a:buNone/>
              <a:defRPr sz="900"/>
            </a:lvl4pPr>
            <a:lvl5pPr marL="1828159" indent="0">
              <a:buNone/>
              <a:defRPr sz="900"/>
            </a:lvl5pPr>
            <a:lvl6pPr marL="2285199" indent="0">
              <a:buNone/>
              <a:defRPr sz="900"/>
            </a:lvl6pPr>
            <a:lvl7pPr marL="2742237" indent="0">
              <a:buNone/>
              <a:defRPr sz="900"/>
            </a:lvl7pPr>
            <a:lvl8pPr marL="3199278" indent="0">
              <a:buNone/>
              <a:defRPr sz="900"/>
            </a:lvl8pPr>
            <a:lvl9pPr marL="365631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5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3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79" indent="0">
              <a:buNone/>
              <a:defRPr sz="2400"/>
            </a:lvl3pPr>
            <a:lvl4pPr marL="1371119" indent="0">
              <a:buNone/>
              <a:defRPr sz="2000"/>
            </a:lvl4pPr>
            <a:lvl5pPr marL="1828159" indent="0">
              <a:buNone/>
              <a:defRPr sz="2000"/>
            </a:lvl5pPr>
            <a:lvl6pPr marL="2285199" indent="0">
              <a:buNone/>
              <a:defRPr sz="2000"/>
            </a:lvl6pPr>
            <a:lvl7pPr marL="2742237" indent="0">
              <a:buNone/>
              <a:defRPr sz="2000"/>
            </a:lvl7pPr>
            <a:lvl8pPr marL="3199278" indent="0">
              <a:buNone/>
              <a:defRPr sz="2000"/>
            </a:lvl8pPr>
            <a:lvl9pPr marL="365631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4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79" indent="0">
              <a:buNone/>
              <a:defRPr sz="1000"/>
            </a:lvl3pPr>
            <a:lvl4pPr marL="1371119" indent="0">
              <a:buNone/>
              <a:defRPr sz="900"/>
            </a:lvl4pPr>
            <a:lvl5pPr marL="1828159" indent="0">
              <a:buNone/>
              <a:defRPr sz="900"/>
            </a:lvl5pPr>
            <a:lvl6pPr marL="2285199" indent="0">
              <a:buNone/>
              <a:defRPr sz="900"/>
            </a:lvl6pPr>
            <a:lvl7pPr marL="2742237" indent="0">
              <a:buNone/>
              <a:defRPr sz="900"/>
            </a:lvl7pPr>
            <a:lvl8pPr marL="3199278" indent="0">
              <a:buNone/>
              <a:defRPr sz="900"/>
            </a:lvl8pPr>
            <a:lvl9pPr marL="365631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4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8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8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07" tIns="45704" rIns="91407" bIns="4570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07" tIns="45704" rIns="91407" bIns="4570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1B825-50BA-9C40-9123-90844F76B6B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9B31F-71CE-9747-98EC-C554509E1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7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03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80" indent="-342780" algn="l" defTabSz="45703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89" indent="-285650" algn="l" defTabSz="45703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99" indent="-228519" algn="l" defTabSz="45703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38" indent="-228519" algn="l" defTabSz="45703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78" indent="-228519" algn="l" defTabSz="45703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18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58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97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37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7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8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16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xFrameP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41" y="-125513"/>
            <a:ext cx="6978986" cy="9339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419" y="419812"/>
            <a:ext cx="5773370" cy="909331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2200" dirty="0">
                <a:latin typeface="Chalkduster"/>
                <a:cs typeface="Chalkduster"/>
              </a:rPr>
              <a:t>Daily Lesson Plan</a:t>
            </a:r>
          </a:p>
          <a:p>
            <a:pPr algn="ctr"/>
            <a:endParaRPr lang="en-US" dirty="0">
              <a:latin typeface="Chalkduster"/>
              <a:cs typeface="Chalkduster"/>
            </a:endParaRPr>
          </a:p>
          <a:p>
            <a:r>
              <a:rPr lang="en-US" sz="1300" dirty="0">
                <a:latin typeface="Chalkduster"/>
                <a:cs typeface="Chalkduster"/>
              </a:rPr>
              <a:t>Date:			Unit:				Topic: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9419" y="1431111"/>
            <a:ext cx="5773370" cy="3314514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1400" dirty="0">
                <a:latin typeface="Chalkduster"/>
                <a:cs typeface="Chalkduster"/>
              </a:rPr>
              <a:t>Lesson Activities:</a:t>
            </a:r>
          </a:p>
          <a:p>
            <a:r>
              <a:rPr lang="en-US" sz="1300" dirty="0">
                <a:latin typeface="Chalkduster"/>
                <a:cs typeface="Chalkduster"/>
              </a:rPr>
              <a:t>Bellringer/Lesson Starter:</a:t>
            </a:r>
          </a:p>
          <a:p>
            <a:endParaRPr lang="en-US" dirty="0">
              <a:latin typeface="Chalkduster"/>
              <a:cs typeface="Chalkduster"/>
            </a:endParaRPr>
          </a:p>
          <a:p>
            <a:endParaRPr lang="en-US" sz="1300" dirty="0">
              <a:latin typeface="Chalkduster"/>
              <a:cs typeface="Chalkduster"/>
            </a:endParaRPr>
          </a:p>
          <a:p>
            <a:r>
              <a:rPr lang="en-US" sz="1300" dirty="0">
                <a:latin typeface="Chalkduster"/>
                <a:cs typeface="Chalkduster"/>
              </a:rPr>
              <a:t>Activities:</a:t>
            </a:r>
          </a:p>
          <a:p>
            <a:endParaRPr lang="en-US" dirty="0">
              <a:latin typeface="Chalkduster"/>
              <a:cs typeface="Chalkduster"/>
            </a:endParaRPr>
          </a:p>
          <a:p>
            <a:endParaRPr lang="en-US" dirty="0">
              <a:latin typeface="Chalkduster"/>
              <a:cs typeface="Chalkduster"/>
            </a:endParaRPr>
          </a:p>
          <a:p>
            <a:endParaRPr lang="en-US" dirty="0">
              <a:latin typeface="Chalkduster"/>
              <a:cs typeface="Chalkduster"/>
            </a:endParaRPr>
          </a:p>
          <a:p>
            <a:endParaRPr lang="en-US" dirty="0">
              <a:latin typeface="Chalkduster"/>
              <a:cs typeface="Chalkduster"/>
            </a:endParaRPr>
          </a:p>
          <a:p>
            <a:endParaRPr lang="en-US" dirty="0">
              <a:latin typeface="Chalkduster"/>
              <a:cs typeface="Chalkduster"/>
            </a:endParaRPr>
          </a:p>
          <a:p>
            <a:r>
              <a:rPr lang="en-US" sz="1300" dirty="0">
                <a:latin typeface="Chalkduster"/>
                <a:cs typeface="Chalkduster"/>
              </a:rPr>
              <a:t>Wrap-up/Exit Slip:</a:t>
            </a:r>
          </a:p>
          <a:p>
            <a:endParaRPr lang="en-US" dirty="0">
              <a:latin typeface="Chalkduster"/>
              <a:cs typeface="Chalkduster"/>
            </a:endParaRPr>
          </a:p>
          <a:p>
            <a:endParaRPr lang="en-US" dirty="0">
              <a:latin typeface="Chalkduster"/>
              <a:cs typeface="Chalkdu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419" y="4843925"/>
            <a:ext cx="2598017" cy="2658061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1400" dirty="0">
                <a:latin typeface="Chalkduster"/>
                <a:cs typeface="Chalkduster"/>
              </a:rPr>
              <a:t>Objectives:</a:t>
            </a: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r>
              <a:rPr lang="en-US" sz="1400" dirty="0">
                <a:latin typeface="Chalkduster"/>
                <a:cs typeface="Chalkduster"/>
              </a:rPr>
              <a:t>Standards Addressed:</a:t>
            </a: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dirty="0">
              <a:latin typeface="Chalkduster"/>
              <a:cs typeface="Chalkduster"/>
            </a:endParaRPr>
          </a:p>
          <a:p>
            <a:pPr algn="ctr"/>
            <a:endParaRPr lang="en-US" dirty="0">
              <a:latin typeface="Chalkduster"/>
              <a:cs typeface="Chalkdus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0064" y="4842301"/>
            <a:ext cx="2852724" cy="944615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1400" dirty="0">
                <a:latin typeface="Chalkduster"/>
                <a:cs typeface="Chalkduster"/>
              </a:rPr>
              <a:t>Formative Assessments:</a:t>
            </a: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419" y="8151140"/>
            <a:ext cx="5773370" cy="513728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1400" dirty="0">
                <a:latin typeface="Chalkduster"/>
                <a:cs typeface="Chalkduster"/>
              </a:rPr>
              <a:t>Notes:</a:t>
            </a:r>
          </a:p>
          <a:p>
            <a:pPr algn="ctr"/>
            <a:endParaRPr lang="en-US" sz="1400" dirty="0">
              <a:latin typeface="Chalkduster"/>
              <a:cs typeface="Chalkdus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30064" y="6467677"/>
            <a:ext cx="2852724" cy="944615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sz="1400" dirty="0">
                <a:latin typeface="Chalkduster"/>
                <a:cs typeface="Chalkduster"/>
              </a:rPr>
              <a:t>Modifications:</a:t>
            </a: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  <a:p>
            <a:pPr algn="ctr"/>
            <a:endParaRPr lang="en-US" sz="14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470358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44211"/>
            <a:ext cx="6172200" cy="61290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8600" dirty="0">
                <a:latin typeface="Chalkduster"/>
                <a:cs typeface="Chalkduster"/>
              </a:rPr>
              <a:t>Unit Plan </a:t>
            </a:r>
          </a:p>
          <a:p>
            <a:pPr marL="0" indent="0" algn="ctr">
              <a:buNone/>
            </a:pPr>
            <a:r>
              <a:rPr lang="en-US" sz="5000" dirty="0"/>
              <a:t>_______ Days</a:t>
            </a:r>
            <a:endParaRPr lang="en-US" sz="5000" b="1" dirty="0"/>
          </a:p>
          <a:p>
            <a:pPr marL="0" indent="0">
              <a:buNone/>
            </a:pPr>
            <a:r>
              <a:rPr lang="en-US" sz="5000" dirty="0"/>
              <a:t> </a:t>
            </a:r>
            <a:endParaRPr lang="en-US" sz="5000" b="1" dirty="0"/>
          </a:p>
          <a:p>
            <a:pPr marL="0" indent="0">
              <a:buNone/>
            </a:pPr>
            <a:r>
              <a:rPr lang="en-US" sz="3300" dirty="0"/>
              <a:t> </a:t>
            </a:r>
            <a:endParaRPr lang="en-US" sz="3300" b="1" dirty="0"/>
          </a:p>
          <a:p>
            <a:pPr marL="0" indent="0">
              <a:buNone/>
            </a:pPr>
            <a:r>
              <a:rPr lang="en-US" sz="3300" dirty="0"/>
              <a:t> </a:t>
            </a:r>
            <a:endParaRPr lang="en-US" sz="3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0750" y="857121"/>
            <a:ext cx="6486551" cy="109120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b="1" u="sng" dirty="0"/>
              <a:t>Unit Essential Question:</a:t>
            </a:r>
            <a:endParaRPr lang="en-US" sz="1100" b="1" dirty="0"/>
          </a:p>
          <a:p>
            <a:r>
              <a:rPr lang="en-US" sz="1100" b="1" dirty="0"/>
              <a:t>1 Question which encompasses the overall objective of the unit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0750" y="1948325"/>
            <a:ext cx="6486551" cy="226635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b="1" u="sng" dirty="0"/>
              <a:t>Supporting Essential Questions:</a:t>
            </a:r>
            <a:endParaRPr lang="en-US" sz="1100" b="1" dirty="0"/>
          </a:p>
          <a:p>
            <a:r>
              <a:rPr lang="en-US" sz="1100" b="1" dirty="0"/>
              <a:t>3-5 Questions to focus on key concepts or skills taught during unit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0750" y="6508799"/>
            <a:ext cx="6486551" cy="109120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b="1" u="sng" dirty="0"/>
              <a:t>Objective Overview:</a:t>
            </a:r>
            <a:endParaRPr lang="en-US" sz="1100" b="1" dirty="0"/>
          </a:p>
          <a:p>
            <a:r>
              <a:rPr lang="en-US" sz="1100" b="1" dirty="0"/>
              <a:t>Students will learn… They will develop … Using those concepts, they will …  Important skills will be …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20750" y="4235462"/>
            <a:ext cx="6486551" cy="226635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b="1" u="sng" dirty="0"/>
              <a:t>Objectives &amp; Standards:</a:t>
            </a:r>
            <a:endParaRPr lang="en-US" sz="1100" b="1" dirty="0"/>
          </a:p>
          <a:p>
            <a:r>
              <a:rPr lang="en-US" sz="1100" b="1" dirty="0"/>
              <a:t>CCSS:</a:t>
            </a:r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100" b="1" dirty="0"/>
              <a:t>Core Content:</a:t>
            </a:r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100" b="1" dirty="0"/>
              <a:t>Academic Expectations:</a:t>
            </a:r>
          </a:p>
          <a:p>
            <a:endParaRPr lang="en-US" sz="1100" b="1" dirty="0"/>
          </a:p>
          <a:p>
            <a:r>
              <a:rPr lang="en-US" sz="1100" b="1" dirty="0"/>
              <a:t> </a:t>
            </a:r>
          </a:p>
          <a:p>
            <a:r>
              <a:rPr lang="en-US" sz="1100" b="1" dirty="0"/>
              <a:t>Depth of Knowledge:</a:t>
            </a:r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0750" y="7614085"/>
            <a:ext cx="6486551" cy="12590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b="1" u="sng" dirty="0"/>
              <a:t>Classroom Activities/Resources:</a:t>
            </a:r>
            <a:endParaRPr lang="en-US" sz="1100" b="1" dirty="0"/>
          </a:p>
          <a:p>
            <a:r>
              <a:rPr lang="en-US" sz="1100" b="1" dirty="0"/>
              <a:t>Activities, resources and strategies will include…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47806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699558"/>
            <a:ext cx="6172200" cy="8264908"/>
          </a:xfrm>
          <a:ln>
            <a:solidFill>
              <a:srgbClr val="000000"/>
            </a:solidFill>
          </a:ln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1400" b="1" u="sng" dirty="0"/>
              <a:t>Classroom Implementation:</a:t>
            </a:r>
            <a:endParaRPr lang="en-US" sz="1400" b="1" dirty="0"/>
          </a:p>
          <a:p>
            <a:pPr marL="0" indent="0">
              <a:buNone/>
            </a:pPr>
            <a:r>
              <a:rPr lang="en-US" sz="1500" dirty="0"/>
              <a:t>Day 1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Introduction of Unit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Assignment of Due Dates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Overview of Culminating Project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Beginning Activity: Notebook Unit Page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2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3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4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5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Day 6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7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8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9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10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11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12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BR Preview to Lesson: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Lesson Activities: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HW: 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Processing Wrap-up:	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13 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Notebook Check or Notebook Activity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 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Day 14 ___________</a:t>
            </a:r>
            <a:endParaRPr lang="en-US" sz="1500" b="1" dirty="0"/>
          </a:p>
          <a:p>
            <a:pPr marL="0" indent="0">
              <a:buNone/>
            </a:pPr>
            <a:r>
              <a:rPr lang="en-US" sz="1500" dirty="0"/>
              <a:t>Review of Unit</a:t>
            </a:r>
            <a:endParaRPr lang="en-US" sz="1500" b="1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600" dirty="0"/>
              <a:t>Day 15 __________</a:t>
            </a:r>
            <a:endParaRPr lang="en-US" sz="1600" b="1" dirty="0"/>
          </a:p>
          <a:p>
            <a:pPr marL="0" indent="0">
              <a:buNone/>
            </a:pPr>
            <a:r>
              <a:rPr lang="en-US" sz="1600" dirty="0"/>
              <a:t>Unit Test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342900" y="192414"/>
            <a:ext cx="6172200" cy="559913"/>
          </a:xfrm>
          <a:prstGeom prst="rect">
            <a:avLst/>
          </a:prstGeom>
          <a:noFill/>
        </p:spPr>
        <p:txBody>
          <a:bodyPr wrap="square" lIns="82039" tIns="41020" rIns="82039" bIns="41020" rtlCol="0">
            <a:spAutoFit/>
          </a:bodyPr>
          <a:lstStyle/>
          <a:p>
            <a:pPr algn="ctr"/>
            <a:r>
              <a:rPr lang="en-US" dirty="0">
                <a:latin typeface="Chalkduster"/>
                <a:cs typeface="Chalkduster"/>
              </a:rPr>
              <a:t>Unit Plan </a:t>
            </a:r>
            <a:endParaRPr lang="en-US" b="1" dirty="0">
              <a:latin typeface="Chalkduster"/>
              <a:cs typeface="Chalkduster"/>
            </a:endParaRPr>
          </a:p>
          <a:p>
            <a:r>
              <a:rPr lang="en-US" sz="1300" dirty="0"/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3802109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44213"/>
            <a:ext cx="6172200" cy="9977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latin typeface="Chalkduster"/>
                <a:cs typeface="Chalkduster"/>
              </a:rPr>
              <a:t>Unit Plan</a:t>
            </a:r>
            <a:endParaRPr lang="en-US" sz="2200" b="1" dirty="0">
              <a:latin typeface="Chalkduster"/>
              <a:cs typeface="Chalkduster"/>
            </a:endParaRPr>
          </a:p>
          <a:p>
            <a:pPr marL="0" indent="0">
              <a:buNone/>
            </a:pPr>
            <a:r>
              <a:rPr lang="en-US" sz="1400" dirty="0"/>
              <a:t>Page 3</a:t>
            </a:r>
            <a:endParaRPr lang="en-US" sz="1100" dirty="0"/>
          </a:p>
          <a:p>
            <a:pPr marL="0" indent="0">
              <a:buNone/>
            </a:pPr>
            <a:endParaRPr lang="en-US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" y="1045421"/>
            <a:ext cx="6172200" cy="226635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dirty="0"/>
              <a:t>Student Assessments: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100" dirty="0"/>
              <a:t>Culminating Projects: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State/Standards Assessments:</a:t>
            </a:r>
          </a:p>
          <a:p>
            <a:endParaRPr lang="en-US" sz="1100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" y="3332904"/>
            <a:ext cx="6172200" cy="260211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dirty="0"/>
              <a:t>Instructional Strategies:</a:t>
            </a:r>
          </a:p>
          <a:p>
            <a:pPr lvl="0"/>
            <a:r>
              <a:rPr lang="en-US" sz="1100" dirty="0"/>
              <a:t>Examples: PPT Lecture w/ Notes,  Map Practice &amp; Assignments</a:t>
            </a:r>
            <a:r>
              <a:rPr lang="en-US" sz="1100" b="1" dirty="0"/>
              <a:t>, </a:t>
            </a:r>
            <a:r>
              <a:rPr lang="en-US" sz="1100" dirty="0"/>
              <a:t>Video viewing</a:t>
            </a:r>
            <a:r>
              <a:rPr lang="en-US" sz="1100" b="1" dirty="0"/>
              <a:t>, </a:t>
            </a:r>
            <a:r>
              <a:rPr lang="en-US" sz="1100" dirty="0"/>
              <a:t>Reading</a:t>
            </a:r>
            <a:r>
              <a:rPr lang="en-US" sz="1100" b="1" dirty="0"/>
              <a:t>, </a:t>
            </a:r>
            <a:r>
              <a:rPr lang="en-US" sz="1100" dirty="0"/>
              <a:t>Group Comparison Activity</a:t>
            </a:r>
            <a:r>
              <a:rPr lang="en-US" sz="1100" b="1" dirty="0"/>
              <a:t>, </a:t>
            </a:r>
            <a:r>
              <a:rPr lang="en-US" sz="1100" dirty="0"/>
              <a:t>Carpet Time</a:t>
            </a:r>
            <a:r>
              <a:rPr lang="en-US" sz="1100" b="1" dirty="0"/>
              <a:t>, </a:t>
            </a:r>
            <a:r>
              <a:rPr lang="en-US" sz="1100" dirty="0"/>
              <a:t>Terms Review</a:t>
            </a:r>
            <a:r>
              <a:rPr lang="en-US" sz="1100" b="1" dirty="0"/>
              <a:t>, </a:t>
            </a:r>
            <a:r>
              <a:rPr lang="en-US" sz="1100" dirty="0"/>
              <a:t>Act-it-Outs</a:t>
            </a:r>
            <a:r>
              <a:rPr lang="en-US" sz="1100" b="1" dirty="0"/>
              <a:t>, </a:t>
            </a:r>
            <a:r>
              <a:rPr lang="en-US" sz="1100" dirty="0"/>
              <a:t>Skills Practice Activity</a:t>
            </a:r>
            <a:r>
              <a:rPr lang="en-US" sz="1100" b="1" dirty="0"/>
              <a:t>, </a:t>
            </a:r>
            <a:r>
              <a:rPr lang="en-US" sz="1100" dirty="0"/>
              <a:t>Performance Activity</a:t>
            </a:r>
            <a:r>
              <a:rPr lang="en-US" sz="1100" b="1" dirty="0"/>
              <a:t>, </a:t>
            </a:r>
            <a:r>
              <a:rPr lang="en-US" sz="1100" dirty="0"/>
              <a:t>Role Cards</a:t>
            </a:r>
            <a:r>
              <a:rPr lang="en-US" sz="1100" b="1" dirty="0"/>
              <a:t>, </a:t>
            </a:r>
            <a:r>
              <a:rPr lang="en-US" sz="1100" dirty="0"/>
              <a:t>Vocabulary Pictowords</a:t>
            </a:r>
            <a:r>
              <a:rPr lang="en-US" sz="1100" b="1" dirty="0"/>
              <a:t>, </a:t>
            </a:r>
            <a:r>
              <a:rPr lang="en-US" sz="1100" dirty="0"/>
              <a:t>Skits, Primary Source Analysis</a:t>
            </a:r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2900" y="5935021"/>
            <a:ext cx="6172200" cy="109120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dirty="0"/>
              <a:t>Modifications:</a:t>
            </a:r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" y="7021263"/>
            <a:ext cx="6172200" cy="109120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lIns="82039" tIns="41020" rIns="82039" bIns="41020" rtlCol="0">
            <a:spAutoFit/>
          </a:bodyPr>
          <a:lstStyle/>
          <a:p>
            <a:r>
              <a:rPr lang="en-US" sz="1100" dirty="0"/>
              <a:t>Notes:</a:t>
            </a:r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507214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470</Words>
  <Application>Microsoft Office PowerPoint</Application>
  <PresentationFormat>On-screen Show (4:3)</PresentationFormat>
  <Paragraphs>183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Chalkduster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&amp; Unit Lesson Plan Templates</dc:title>
  <dc:creator>Michele Luck</dc:creator>
  <cp:lastModifiedBy>Count Pain</cp:lastModifiedBy>
  <cp:revision>3</cp:revision>
  <dcterms:created xsi:type="dcterms:W3CDTF">2015-06-14T20:08:00Z</dcterms:created>
  <dcterms:modified xsi:type="dcterms:W3CDTF">2024-08-01T04:01:06Z</dcterms:modified>
</cp:coreProperties>
</file>